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1" r:id="rId1"/>
  </p:sldMasterIdLst>
  <p:notesMasterIdLst>
    <p:notesMasterId r:id="rId17"/>
  </p:notesMasterIdLst>
  <p:sldIdLst>
    <p:sldId id="256" r:id="rId2"/>
    <p:sldId id="268" r:id="rId3"/>
    <p:sldId id="259" r:id="rId4"/>
    <p:sldId id="257" r:id="rId5"/>
    <p:sldId id="258" r:id="rId6"/>
    <p:sldId id="269" r:id="rId7"/>
    <p:sldId id="260" r:id="rId8"/>
    <p:sldId id="261" r:id="rId9"/>
    <p:sldId id="270" r:id="rId10"/>
    <p:sldId id="262" r:id="rId11"/>
    <p:sldId id="263" r:id="rId12"/>
    <p:sldId id="264" r:id="rId13"/>
    <p:sldId id="265" r:id="rId14"/>
    <p:sldId id="267" r:id="rId15"/>
    <p:sldId id="266" r:id="rId16"/>
  </p:sldIdLst>
  <p:sldSz cx="12192000" cy="6858000"/>
  <p:notesSz cx="70104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1055" autoAdjust="0"/>
    <p:restoredTop sz="76029" autoAdjust="0"/>
  </p:normalViewPr>
  <p:slideViewPr>
    <p:cSldViewPr snapToGrid="0">
      <p:cViewPr varScale="1">
        <p:scale>
          <a:sx n="79" d="100"/>
          <a:sy n="79" d="100"/>
        </p:scale>
        <p:origin x="1404" y="90"/>
      </p:cViewPr>
      <p:guideLst/>
    </p:cSldViewPr>
  </p:slideViewPr>
  <p:notesTextViewPr>
    <p:cViewPr>
      <p:scale>
        <a:sx n="1" d="1"/>
        <a:sy n="1" d="1"/>
      </p:scale>
      <p:origin x="0" y="0"/>
    </p:cViewPr>
  </p:notesTextViewPr>
  <p:notesViewPr>
    <p:cSldViewPr snapToGrid="0">
      <p:cViewPr varScale="1">
        <p:scale>
          <a:sx n="81" d="100"/>
          <a:sy n="81" d="100"/>
        </p:scale>
        <p:origin x="3894" y="108"/>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84772527-C87F-4AEF-898F-F23B91717925}" type="datetimeFigureOut">
              <a:rPr lang="en-US" smtClean="0"/>
              <a:t>4/19/2022</a:t>
            </a:fld>
            <a:endParaRPr lang="en-US" dirty="0"/>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3177" tIns="46589" rIns="93177" bIns="46589" rtlCol="0" anchor="ctr"/>
          <a:lstStyle/>
          <a:p>
            <a:endParaRPr lang="en-US" dirty="0"/>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797FBC01-A018-4ED5-AC06-900A4C6E244B}" type="slidenum">
              <a:rPr lang="en-US" smtClean="0"/>
              <a:t>‹#›</a:t>
            </a:fld>
            <a:endParaRPr lang="en-US" dirty="0"/>
          </a:p>
        </p:txBody>
      </p:sp>
    </p:spTree>
    <p:extLst>
      <p:ext uri="{BB962C8B-B14F-4D97-AF65-F5344CB8AC3E}">
        <p14:creationId xmlns:p14="http://schemas.microsoft.com/office/powerpoint/2010/main" val="316070543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400" dirty="0">
                <a:latin typeface="Times New Roman" panose="02020603050405020304" pitchFamily="18" charset="0"/>
                <a:cs typeface="Times New Roman" panose="02020603050405020304" pitchFamily="18" charset="0"/>
              </a:rPr>
              <a:t>OAG/PCD litigates inmate state habeas petitions challenging time credit calculations and sentence structures.</a:t>
            </a:r>
          </a:p>
          <a:p>
            <a:endParaRPr lang="en-US" sz="1400" dirty="0">
              <a:latin typeface="Times New Roman" panose="02020603050405020304" pitchFamily="18" charset="0"/>
              <a:cs typeface="Times New Roman" panose="02020603050405020304" pitchFamily="18" charset="0"/>
            </a:endParaRPr>
          </a:p>
          <a:p>
            <a:r>
              <a:rPr lang="en-US" sz="1400" dirty="0">
                <a:latin typeface="Times New Roman" panose="02020603050405020304" pitchFamily="18" charset="0"/>
                <a:cs typeface="Times New Roman" panose="02020603050405020304" pitchFamily="18" charset="0"/>
              </a:rPr>
              <a:t>Handouts:</a:t>
            </a:r>
          </a:p>
          <a:p>
            <a:pPr marL="174708" indent="-174708">
              <a:buFont typeface="Arial" panose="020B0604020202020204" pitchFamily="34" charset="0"/>
              <a:buChar char="•"/>
            </a:pPr>
            <a:r>
              <a:rPr lang="en-US" sz="1400" dirty="0">
                <a:latin typeface="Times New Roman" panose="02020603050405020304" pitchFamily="18" charset="0"/>
                <a:cs typeface="Times New Roman" panose="02020603050405020304" pitchFamily="18" charset="0"/>
              </a:rPr>
              <a:t>NRS 209.4465</a:t>
            </a:r>
          </a:p>
          <a:p>
            <a:pPr marL="174708" indent="-174708">
              <a:buFont typeface="Arial" panose="020B0604020202020204" pitchFamily="34" charset="0"/>
              <a:buChar char="•"/>
            </a:pPr>
            <a:r>
              <a:rPr lang="en-US" sz="1400" dirty="0">
                <a:latin typeface="Times New Roman" panose="02020603050405020304" pitchFamily="18" charset="0"/>
                <a:cs typeface="Times New Roman" panose="02020603050405020304" pitchFamily="18" charset="0"/>
              </a:rPr>
              <a:t>Article from Nevada Lawyer Sept. 2020 issue on sentencing calculations.</a:t>
            </a:r>
          </a:p>
          <a:p>
            <a:pPr marL="174708" indent="-174708">
              <a:buFont typeface="Arial" panose="020B0604020202020204" pitchFamily="34" charset="0"/>
              <a:buChar char="•"/>
            </a:pPr>
            <a:r>
              <a:rPr lang="en-US" sz="1400" dirty="0">
                <a:latin typeface="Times New Roman" panose="02020603050405020304" pitchFamily="18" charset="0"/>
                <a:cs typeface="Times New Roman" panose="02020603050405020304" pitchFamily="18" charset="0"/>
              </a:rPr>
              <a:t>AB 241 Sentence Credit Guide by the Nevada Sentencing Commission.</a:t>
            </a:r>
          </a:p>
          <a:p>
            <a:pPr marL="174708" indent="-174708">
              <a:buFont typeface="Arial" panose="020B0604020202020204" pitchFamily="34" charset="0"/>
              <a:buChar char="•"/>
            </a:pPr>
            <a:r>
              <a:rPr lang="en-US" sz="1400" dirty="0">
                <a:latin typeface="Times New Roman" panose="02020603050405020304" pitchFamily="18" charset="0"/>
                <a:cs typeface="Times New Roman" panose="02020603050405020304" pitchFamily="18" charset="0"/>
              </a:rPr>
              <a:t>Nevada Sentencing Credit Guide by the Nevada Sentencing Commission.</a:t>
            </a:r>
          </a:p>
        </p:txBody>
      </p:sp>
      <p:sp>
        <p:nvSpPr>
          <p:cNvPr id="4" name="Slide Number Placeholder 3"/>
          <p:cNvSpPr>
            <a:spLocks noGrp="1"/>
          </p:cNvSpPr>
          <p:nvPr>
            <p:ph type="sldNum" sz="quarter" idx="5"/>
          </p:nvPr>
        </p:nvSpPr>
        <p:spPr/>
        <p:txBody>
          <a:bodyPr/>
          <a:lstStyle/>
          <a:p>
            <a:fld id="{797FBC01-A018-4ED5-AC06-900A4C6E244B}" type="slidenum">
              <a:rPr lang="en-US" smtClean="0"/>
              <a:t>1</a:t>
            </a:fld>
            <a:endParaRPr lang="en-US" dirty="0"/>
          </a:p>
        </p:txBody>
      </p:sp>
    </p:spTree>
    <p:extLst>
      <p:ext uri="{BB962C8B-B14F-4D97-AF65-F5344CB8AC3E}">
        <p14:creationId xmlns:p14="http://schemas.microsoft.com/office/powerpoint/2010/main" val="170672692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91179" indent="-291179">
              <a:buFont typeface="Arial" panose="020B0604020202020204" pitchFamily="34" charset="0"/>
              <a:buChar char="•"/>
            </a:pPr>
            <a:r>
              <a:rPr lang="en-US" sz="1400" dirty="0">
                <a:latin typeface="Times New Roman" panose="02020603050405020304" pitchFamily="18" charset="0"/>
                <a:cs typeface="Times New Roman" panose="02020603050405020304" pitchFamily="18" charset="0"/>
              </a:rPr>
              <a:t>Examples from litigation</a:t>
            </a:r>
          </a:p>
          <a:p>
            <a:pPr marL="291179" indent="-291179">
              <a:buFont typeface="Arial" panose="020B0604020202020204" pitchFamily="34" charset="0"/>
              <a:buChar char="•"/>
            </a:pPr>
            <a:r>
              <a:rPr lang="en-US" sz="1400" dirty="0">
                <a:latin typeface="Times New Roman" panose="02020603050405020304" pitchFamily="18" charset="0"/>
                <a:cs typeface="Times New Roman" panose="02020603050405020304" pitchFamily="18" charset="0"/>
              </a:rPr>
              <a:t>NOTE – </a:t>
            </a:r>
            <a:r>
              <a:rPr lang="en-US" sz="1400" dirty="0" err="1">
                <a:latin typeface="Times New Roman" panose="02020603050405020304" pitchFamily="18" charset="0"/>
                <a:cs typeface="Times New Roman" panose="02020603050405020304" pitchFamily="18" charset="0"/>
              </a:rPr>
              <a:t>OMD</a:t>
            </a:r>
            <a:r>
              <a:rPr lang="en-US" sz="1400" dirty="0">
                <a:latin typeface="Times New Roman" panose="02020603050405020304" pitchFamily="18" charset="0"/>
                <a:cs typeface="Times New Roman" panose="02020603050405020304" pitchFamily="18" charset="0"/>
              </a:rPr>
              <a:t> no access to court record, only JOC and PSI</a:t>
            </a:r>
          </a:p>
          <a:p>
            <a:pPr marL="291179" indent="-291179">
              <a:buFont typeface="Arial" panose="020B0604020202020204" pitchFamily="34" charset="0"/>
              <a:buChar char="•"/>
            </a:pPr>
            <a:r>
              <a:rPr lang="en-US" sz="1400" dirty="0">
                <a:latin typeface="Times New Roman" panose="02020603050405020304" pitchFamily="18" charset="0"/>
                <a:cs typeface="Times New Roman" panose="02020603050405020304" pitchFamily="18" charset="0"/>
              </a:rPr>
              <a:t>1</a:t>
            </a:r>
            <a:r>
              <a:rPr lang="en-US" sz="1400" baseline="30000" dirty="0">
                <a:latin typeface="Times New Roman" panose="02020603050405020304" pitchFamily="18" charset="0"/>
                <a:cs typeface="Times New Roman" panose="02020603050405020304" pitchFamily="18" charset="0"/>
              </a:rPr>
              <a:t>st</a:t>
            </a:r>
            <a:r>
              <a:rPr lang="en-US" sz="1400" dirty="0">
                <a:latin typeface="Times New Roman" panose="02020603050405020304" pitchFamily="18" charset="0"/>
                <a:cs typeface="Times New Roman" panose="02020603050405020304" pitchFamily="18" charset="0"/>
              </a:rPr>
              <a:t> example:</a:t>
            </a:r>
          </a:p>
          <a:p>
            <a:pPr marL="757066" lvl="1" indent="-291179">
              <a:buFont typeface="Arial" panose="020B0604020202020204" pitchFamily="34" charset="0"/>
              <a:buChar char="•"/>
            </a:pPr>
            <a:r>
              <a:rPr lang="en-US" sz="1400" dirty="0">
                <a:latin typeface="Times New Roman" panose="02020603050405020304" pitchFamily="18" charset="0"/>
                <a:cs typeface="Times New Roman" panose="02020603050405020304" pitchFamily="18" charset="0"/>
              </a:rPr>
              <a:t>PED not mean released, only eligible for parole consideration</a:t>
            </a:r>
          </a:p>
          <a:p>
            <a:pPr marL="757066" lvl="1" indent="-291179">
              <a:buFont typeface="Arial" panose="020B0604020202020204" pitchFamily="34" charset="0"/>
              <a:buChar char="•"/>
            </a:pPr>
            <a:r>
              <a:rPr lang="en-US" sz="1400" dirty="0">
                <a:latin typeface="Times New Roman" panose="02020603050405020304" pitchFamily="18" charset="0"/>
                <a:cs typeface="Times New Roman" panose="02020603050405020304" pitchFamily="18" charset="0"/>
              </a:rPr>
              <a:t>If prosecutor makes statements on record inmate WILL release after serving 50% of sentence – could result in early release</a:t>
            </a:r>
          </a:p>
          <a:p>
            <a:pPr marL="757066" lvl="1" indent="-291179">
              <a:buFont typeface="Arial" panose="020B0604020202020204" pitchFamily="34" charset="0"/>
              <a:buChar char="•"/>
            </a:pPr>
            <a:r>
              <a:rPr lang="en-US" sz="1400" dirty="0">
                <a:latin typeface="Times New Roman" panose="02020603050405020304" pitchFamily="18" charset="0"/>
                <a:cs typeface="Times New Roman" panose="02020603050405020304" pitchFamily="18" charset="0"/>
              </a:rPr>
              <a:t>Words have weight – if courts finds = promise, could order inmate released as promised even if not eligible</a:t>
            </a:r>
          </a:p>
          <a:p>
            <a:pPr marL="291179" indent="-291179">
              <a:buFont typeface="Arial" panose="020B0604020202020204" pitchFamily="34" charset="0"/>
              <a:buChar char="•"/>
            </a:pPr>
            <a:r>
              <a:rPr lang="en-US" sz="1400" dirty="0">
                <a:latin typeface="Times New Roman" panose="02020603050405020304" pitchFamily="18" charset="0"/>
                <a:cs typeface="Times New Roman" panose="02020603050405020304" pitchFamily="18" charset="0"/>
              </a:rPr>
              <a:t>2</a:t>
            </a:r>
            <a:r>
              <a:rPr lang="en-US" sz="1400" baseline="30000" dirty="0">
                <a:latin typeface="Times New Roman" panose="02020603050405020304" pitchFamily="18" charset="0"/>
                <a:cs typeface="Times New Roman" panose="02020603050405020304" pitchFamily="18" charset="0"/>
              </a:rPr>
              <a:t>nd</a:t>
            </a:r>
            <a:r>
              <a:rPr lang="en-US" sz="1400" dirty="0">
                <a:latin typeface="Times New Roman" panose="02020603050405020304" pitchFamily="18" charset="0"/>
                <a:cs typeface="Times New Roman" panose="02020603050405020304" pitchFamily="18" charset="0"/>
              </a:rPr>
              <a:t> example:</a:t>
            </a:r>
          </a:p>
          <a:p>
            <a:pPr marL="757066" lvl="1" indent="-291179">
              <a:buFont typeface="Arial" panose="020B0604020202020204" pitchFamily="34" charset="0"/>
              <a:buChar char="•"/>
            </a:pPr>
            <a:r>
              <a:rPr lang="en-US" sz="1400" dirty="0">
                <a:latin typeface="Times New Roman" panose="02020603050405020304" pitchFamily="18" charset="0"/>
                <a:cs typeface="Times New Roman" panose="02020603050405020304" pitchFamily="18" charset="0"/>
              </a:rPr>
              <a:t>May not be accurate based upon the crime and credits</a:t>
            </a:r>
          </a:p>
          <a:p>
            <a:pPr marL="757066" lvl="1" indent="-291179">
              <a:buFont typeface="Arial" panose="020B0604020202020204" pitchFamily="34" charset="0"/>
              <a:buChar char="•"/>
            </a:pPr>
            <a:r>
              <a:rPr lang="en-US" sz="1400" dirty="0">
                <a:latin typeface="Times New Roman" panose="02020603050405020304" pitchFamily="18" charset="0"/>
                <a:cs typeface="Times New Roman" panose="02020603050405020304" pitchFamily="18" charset="0"/>
              </a:rPr>
              <a:t>Not so much early release BUT misleads victims and parties</a:t>
            </a:r>
          </a:p>
          <a:p>
            <a:pPr marL="1222953" lvl="2" indent="-291179">
              <a:buFont typeface="Arial" panose="020B0604020202020204" pitchFamily="34" charset="0"/>
              <a:buChar char="•"/>
            </a:pPr>
            <a:r>
              <a:rPr lang="en-US" sz="1400" dirty="0">
                <a:latin typeface="Times New Roman" panose="02020603050405020304" pitchFamily="18" charset="0"/>
                <a:cs typeface="Times New Roman" panose="02020603050405020304" pitchFamily="18" charset="0"/>
              </a:rPr>
              <a:t>Inmate may be eligible for release if granted parole after 2.5 years vs 5</a:t>
            </a:r>
          </a:p>
          <a:p>
            <a:pPr marL="17374" lvl="0" indent="0">
              <a:buFont typeface="Arial" panose="020B0604020202020204" pitchFamily="34" charset="0"/>
              <a:buNone/>
            </a:pPr>
            <a:endParaRPr lang="en-US" sz="1400" dirty="0">
              <a:latin typeface="Times New Roman" panose="02020603050405020304" pitchFamily="18" charset="0"/>
              <a:cs typeface="Times New Roman" panose="02020603050405020304" pitchFamily="18" charset="0"/>
            </a:endParaRPr>
          </a:p>
          <a:p>
            <a:pPr marL="17374"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1400" dirty="0"/>
              <a:t>QUESTIONS AS TO THE </a:t>
            </a:r>
            <a:r>
              <a:rPr lang="en-US" sz="1400" dirty="0" err="1"/>
              <a:t>3</a:t>
            </a:r>
            <a:r>
              <a:rPr lang="en-US" sz="1400" baseline="30000" dirty="0" err="1"/>
              <a:t>RD</a:t>
            </a:r>
            <a:r>
              <a:rPr lang="en-US" sz="1400" dirty="0"/>
              <a:t> ISSUE?</a:t>
            </a:r>
          </a:p>
          <a:p>
            <a:pPr marL="17374" lvl="0" indent="0">
              <a:buFont typeface="Arial" panose="020B0604020202020204" pitchFamily="34" charset="0"/>
              <a:buNone/>
            </a:pPr>
            <a:endParaRPr lang="en-US" sz="1400" dirty="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797FBC01-A018-4ED5-AC06-900A4C6E244B}" type="slidenum">
              <a:rPr lang="en-US" smtClean="0"/>
              <a:t>10</a:t>
            </a:fld>
            <a:endParaRPr lang="en-US" dirty="0"/>
          </a:p>
        </p:txBody>
      </p:sp>
    </p:spTree>
    <p:extLst>
      <p:ext uri="{BB962C8B-B14F-4D97-AF65-F5344CB8AC3E}">
        <p14:creationId xmlns:p14="http://schemas.microsoft.com/office/powerpoint/2010/main" val="336366608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4708" indent="-174708">
              <a:buFont typeface="Arial" panose="020B0604020202020204" pitchFamily="34" charset="0"/>
              <a:buChar char="•"/>
            </a:pPr>
            <a:r>
              <a:rPr lang="en-US" sz="1400" dirty="0">
                <a:latin typeface="Times New Roman" panose="02020603050405020304" pitchFamily="18" charset="0"/>
                <a:cs typeface="Times New Roman" panose="02020603050405020304" pitchFamily="18" charset="0"/>
              </a:rPr>
              <a:t>NDOC no legal authority to challenge legality of sentences – i.e. no motions to correct illegal sentence</a:t>
            </a:r>
          </a:p>
          <a:p>
            <a:pPr marL="174708" indent="-174708">
              <a:buFont typeface="Arial" panose="020B0604020202020204" pitchFamily="34" charset="0"/>
              <a:buChar char="•"/>
            </a:pPr>
            <a:r>
              <a:rPr lang="en-US" sz="1400" b="1" u="sng" dirty="0">
                <a:latin typeface="Times New Roman" panose="02020603050405020304" pitchFamily="18" charset="0"/>
                <a:cs typeface="Times New Roman" panose="02020603050405020304" pitchFamily="18" charset="0"/>
              </a:rPr>
              <a:t>SO</a:t>
            </a:r>
            <a:r>
              <a:rPr lang="en-US" sz="1400" dirty="0">
                <a:latin typeface="Times New Roman" panose="02020603050405020304" pitchFamily="18" charset="0"/>
                <a:cs typeface="Times New Roman" panose="02020603050405020304" pitchFamily="18" charset="0"/>
              </a:rPr>
              <a:t> NDOC sends letters to court when they have a question as to the legality of a sentence</a:t>
            </a:r>
          </a:p>
          <a:p>
            <a:pPr marL="631908" lvl="1" indent="-174708">
              <a:buFont typeface="Arial" panose="020B0604020202020204" pitchFamily="34" charset="0"/>
              <a:buChar char="•"/>
            </a:pPr>
            <a:r>
              <a:rPr lang="en-US" sz="1400" dirty="0">
                <a:latin typeface="Times New Roman" panose="02020603050405020304" pitchFamily="18" charset="0"/>
                <a:cs typeface="Times New Roman" panose="02020603050405020304" pitchFamily="18" charset="0"/>
              </a:rPr>
              <a:t>Copies to parties to the original action</a:t>
            </a:r>
          </a:p>
          <a:p>
            <a:pPr marL="1106481" lvl="2" indent="-174708">
              <a:buFont typeface="Arial" panose="020B0604020202020204" pitchFamily="34" charset="0"/>
              <a:buChar char="•"/>
            </a:pPr>
            <a:r>
              <a:rPr lang="en-US" sz="1400" dirty="0">
                <a:latin typeface="Times New Roman" panose="02020603050405020304" pitchFamily="18" charset="0"/>
                <a:cs typeface="Times New Roman" panose="02020603050405020304" pitchFamily="18" charset="0"/>
              </a:rPr>
              <a:t>i.e. wrong calculation of aggregated sentence </a:t>
            </a:r>
          </a:p>
          <a:p>
            <a:pPr marL="1106481" lvl="2" indent="-174708">
              <a:buFont typeface="Arial" panose="020B0604020202020204" pitchFamily="34" charset="0"/>
              <a:buChar char="•"/>
            </a:pPr>
            <a:r>
              <a:rPr lang="en-US" sz="1400" dirty="0">
                <a:latin typeface="Times New Roman" panose="02020603050405020304" pitchFamily="18" charset="0"/>
                <a:cs typeface="Times New Roman" panose="02020603050405020304" pitchFamily="18" charset="0"/>
              </a:rPr>
              <a:t>Issues with CC vs CS</a:t>
            </a:r>
          </a:p>
          <a:p>
            <a:pPr marL="174708" indent="-174708">
              <a:buFont typeface="Arial" panose="020B0604020202020204" pitchFamily="34" charset="0"/>
              <a:buChar char="•"/>
            </a:pPr>
            <a:r>
              <a:rPr lang="en-US" sz="1400" dirty="0">
                <a:latin typeface="Times New Roman" panose="02020603050405020304" pitchFamily="18" charset="0"/>
                <a:cs typeface="Times New Roman" panose="02020603050405020304" pitchFamily="18" charset="0"/>
              </a:rPr>
              <a:t>Litigation:</a:t>
            </a:r>
          </a:p>
          <a:p>
            <a:pPr marL="640594" lvl="1" indent="-174708">
              <a:buFont typeface="Arial" panose="020B0604020202020204" pitchFamily="34" charset="0"/>
              <a:buChar char="•"/>
            </a:pPr>
            <a:r>
              <a:rPr lang="en-US" sz="1400" dirty="0">
                <a:latin typeface="Times New Roman" panose="02020603050405020304" pitchFamily="18" charset="0"/>
                <a:cs typeface="Times New Roman" panose="02020603050405020304" pitchFamily="18" charset="0"/>
              </a:rPr>
              <a:t>Courts </a:t>
            </a:r>
            <a:r>
              <a:rPr lang="en-US" sz="1400" i="1" dirty="0">
                <a:latin typeface="Times New Roman" panose="02020603050405020304" pitchFamily="18" charset="0"/>
                <a:cs typeface="Times New Roman" panose="02020603050405020304" pitchFamily="18" charset="0"/>
              </a:rPr>
              <a:t>sua sponte</a:t>
            </a:r>
            <a:r>
              <a:rPr lang="en-US" sz="1400" dirty="0">
                <a:latin typeface="Times New Roman" panose="02020603050405020304" pitchFamily="18" charset="0"/>
                <a:cs typeface="Times New Roman" panose="02020603050405020304" pitchFamily="18" charset="0"/>
              </a:rPr>
              <a:t> altering JOCs without the defendant &amp; parties present</a:t>
            </a:r>
          </a:p>
          <a:p>
            <a:pPr marL="640594" lvl="1" indent="-174708">
              <a:buFont typeface="Arial" panose="020B0604020202020204" pitchFamily="34" charset="0"/>
              <a:buChar char="•"/>
            </a:pPr>
            <a:r>
              <a:rPr lang="en-US" sz="1400" dirty="0">
                <a:latin typeface="Times New Roman" panose="02020603050405020304" pitchFamily="18" charset="0"/>
                <a:cs typeface="Times New Roman" panose="02020603050405020304" pitchFamily="18" charset="0"/>
              </a:rPr>
              <a:t>Nothing happens – inmate is held on an improper JOC and released early as a result</a:t>
            </a:r>
          </a:p>
          <a:p>
            <a:pPr marL="174708" indent="-174708">
              <a:buFont typeface="Arial" panose="020B0604020202020204" pitchFamily="34" charset="0"/>
              <a:buChar char="•"/>
            </a:pPr>
            <a:r>
              <a:rPr lang="en-US" sz="1400" dirty="0">
                <a:latin typeface="Times New Roman" panose="02020603050405020304" pitchFamily="18" charset="0"/>
                <a:cs typeface="Times New Roman" panose="02020603050405020304" pitchFamily="18" charset="0"/>
              </a:rPr>
              <a:t>Could later result in motion to correct illegal sentence</a:t>
            </a:r>
          </a:p>
          <a:p>
            <a:pPr marL="640594" lvl="1" indent="-174708">
              <a:buFont typeface="Arial" panose="020B0604020202020204" pitchFamily="34" charset="0"/>
              <a:buChar char="•"/>
            </a:pPr>
            <a:r>
              <a:rPr lang="en-US" sz="1400" dirty="0">
                <a:latin typeface="Times New Roman" panose="02020603050405020304" pitchFamily="18" charset="0"/>
                <a:cs typeface="Times New Roman" panose="02020603050405020304" pitchFamily="18" charset="0"/>
              </a:rPr>
              <a:t>If mistake, court could favor inmate vs. original intent</a:t>
            </a:r>
          </a:p>
          <a:p>
            <a:pPr marL="8686" lvl="0" indent="0">
              <a:buFont typeface="Arial" panose="020B0604020202020204" pitchFamily="34" charset="0"/>
              <a:buNone/>
            </a:pPr>
            <a:endParaRPr lang="en-US" sz="1400" dirty="0">
              <a:latin typeface="Times New Roman" panose="02020603050405020304" pitchFamily="18" charset="0"/>
              <a:cs typeface="Times New Roman" panose="02020603050405020304" pitchFamily="18" charset="0"/>
            </a:endParaRPr>
          </a:p>
          <a:p>
            <a:pPr marL="8686" lvl="0" indent="0">
              <a:buFont typeface="Arial" panose="020B0604020202020204" pitchFamily="34" charset="0"/>
              <a:buNone/>
            </a:pPr>
            <a:r>
              <a:rPr lang="en-US" sz="1400" dirty="0"/>
              <a:t>QUESTIONS AS TO THE </a:t>
            </a:r>
            <a:r>
              <a:rPr lang="en-US" sz="1400" dirty="0" err="1"/>
              <a:t>4</a:t>
            </a:r>
            <a:r>
              <a:rPr lang="en-US" sz="1400" baseline="30000" dirty="0" err="1"/>
              <a:t>TH</a:t>
            </a:r>
            <a:r>
              <a:rPr lang="en-US" sz="1400" dirty="0"/>
              <a:t> ISSUE?</a:t>
            </a:r>
            <a:endParaRPr lang="en-US" sz="1400" dirty="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797FBC01-A018-4ED5-AC06-900A4C6E244B}" type="slidenum">
              <a:rPr lang="en-US" smtClean="0"/>
              <a:t>11</a:t>
            </a:fld>
            <a:endParaRPr lang="en-US" dirty="0"/>
          </a:p>
        </p:txBody>
      </p:sp>
    </p:spTree>
    <p:extLst>
      <p:ext uri="{BB962C8B-B14F-4D97-AF65-F5344CB8AC3E}">
        <p14:creationId xmlns:p14="http://schemas.microsoft.com/office/powerpoint/2010/main" val="366695875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4708" indent="-174708" defTabSz="931774">
              <a:buFont typeface="Arial" panose="020B0604020202020204" pitchFamily="34" charset="0"/>
              <a:buChar char="•"/>
            </a:pPr>
            <a:r>
              <a:rPr lang="en-US" sz="1400" dirty="0">
                <a:latin typeface="Times New Roman" panose="02020603050405020304" pitchFamily="18" charset="0"/>
                <a:cs typeface="Times New Roman" panose="02020603050405020304" pitchFamily="18" charset="0"/>
              </a:rPr>
              <a:t>Ensure have inmate serve time intended and/or understand impact of sentence, reach out</a:t>
            </a:r>
          </a:p>
          <a:p>
            <a:pPr marL="174708" indent="-174708" defTabSz="931774">
              <a:buFont typeface="Arial" panose="020B0604020202020204" pitchFamily="34" charset="0"/>
              <a:buChar char="•"/>
            </a:pPr>
            <a:r>
              <a:rPr lang="en-US" sz="1400" dirty="0" err="1">
                <a:latin typeface="Times New Roman" panose="02020603050405020304" pitchFamily="18" charset="0"/>
                <a:cs typeface="Times New Roman" panose="02020603050405020304" pitchFamily="18" charset="0"/>
              </a:rPr>
              <a:t>OMD</a:t>
            </a:r>
            <a:r>
              <a:rPr lang="en-US" sz="1400" dirty="0">
                <a:latin typeface="Times New Roman" panose="02020603050405020304" pitchFamily="18" charset="0"/>
                <a:cs typeface="Times New Roman" panose="02020603050405020304" pitchFamily="18" charset="0"/>
              </a:rPr>
              <a:t> = NDOC department deals with credits – contact into on last side</a:t>
            </a:r>
          </a:p>
          <a:p>
            <a:pPr marL="174708" indent="-174708" defTabSz="931774">
              <a:buFont typeface="Arial" panose="020B0604020202020204" pitchFamily="34" charset="0"/>
              <a:buChar char="•"/>
            </a:pPr>
            <a:r>
              <a:rPr lang="en-US" sz="1400" dirty="0">
                <a:latin typeface="Times New Roman" panose="02020603050405020304" pitchFamily="18" charset="0"/>
                <a:cs typeface="Times New Roman" panose="02020603050405020304" pitchFamily="18" charset="0"/>
              </a:rPr>
              <a:t>OAG = contact info on last slide</a:t>
            </a:r>
          </a:p>
          <a:p>
            <a:pPr marL="0" marR="0" lvl="0" indent="0" algn="l" defTabSz="931774"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sz="1400" dirty="0"/>
          </a:p>
          <a:p>
            <a:pPr marL="0" marR="0" lvl="0" indent="0" algn="l" defTabSz="931774"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sz="1400" dirty="0"/>
          </a:p>
          <a:p>
            <a:pPr marL="0" marR="0" lvl="0" indent="0" algn="l" defTabSz="931774"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sz="1400" dirty="0"/>
          </a:p>
          <a:p>
            <a:pPr marL="0" marR="0" lvl="0" indent="0" algn="l" defTabSz="931774"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1400" dirty="0"/>
              <a:t>QUESTIONS?</a:t>
            </a:r>
          </a:p>
          <a:p>
            <a:pPr marL="174708" indent="-174708" defTabSz="931774">
              <a:buFont typeface="Arial" panose="020B0604020202020204" pitchFamily="34" charset="0"/>
              <a:buChar char="•"/>
            </a:pPr>
            <a:endParaRPr lang="en-US" sz="1400" dirty="0">
              <a:latin typeface="Times New Roman" panose="02020603050405020304" pitchFamily="18" charset="0"/>
              <a:cs typeface="Times New Roman" panose="02020603050405020304" pitchFamily="18" charset="0"/>
            </a:endParaRPr>
          </a:p>
          <a:p>
            <a:endParaRPr lang="en-US" dirty="0"/>
          </a:p>
        </p:txBody>
      </p:sp>
      <p:sp>
        <p:nvSpPr>
          <p:cNvPr id="4" name="Slide Number Placeholder 3"/>
          <p:cNvSpPr>
            <a:spLocks noGrp="1"/>
          </p:cNvSpPr>
          <p:nvPr>
            <p:ph type="sldNum" sz="quarter" idx="5"/>
          </p:nvPr>
        </p:nvSpPr>
        <p:spPr/>
        <p:txBody>
          <a:bodyPr/>
          <a:lstStyle/>
          <a:p>
            <a:fld id="{797FBC01-A018-4ED5-AC06-900A4C6E244B}" type="slidenum">
              <a:rPr lang="en-US" smtClean="0"/>
              <a:t>12</a:t>
            </a:fld>
            <a:endParaRPr lang="en-US" dirty="0"/>
          </a:p>
        </p:txBody>
      </p:sp>
    </p:spTree>
    <p:extLst>
      <p:ext uri="{BB962C8B-B14F-4D97-AF65-F5344CB8AC3E}">
        <p14:creationId xmlns:p14="http://schemas.microsoft.com/office/powerpoint/2010/main" val="356255517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91179" indent="-291179" defTabSz="931774">
              <a:buFont typeface="Arial" panose="020B0604020202020204" pitchFamily="34" charset="0"/>
              <a:buChar char="•"/>
            </a:pPr>
            <a:r>
              <a:rPr lang="en-US" sz="1400" dirty="0">
                <a:latin typeface="Times New Roman" panose="02020603050405020304" pitchFamily="18" charset="0"/>
                <a:cs typeface="Times New Roman" panose="02020603050405020304" pitchFamily="18" charset="0"/>
              </a:rPr>
              <a:t>EMPHASIZE – No bad faith, no wrongdoing. Just very confusing calculations</a:t>
            </a:r>
          </a:p>
          <a:p>
            <a:pPr defTabSz="931774"/>
            <a:endParaRPr lang="en-US" sz="1600" dirty="0">
              <a:latin typeface="Times New Roman" panose="02020603050405020304" pitchFamily="18" charset="0"/>
              <a:cs typeface="Times New Roman" panose="02020603050405020304" pitchFamily="18" charset="0"/>
            </a:endParaRPr>
          </a:p>
          <a:p>
            <a:pPr marL="291179" indent="-291179">
              <a:buFont typeface="Arial" panose="020B0604020202020204" pitchFamily="34" charset="0"/>
              <a:buChar char="•"/>
            </a:pPr>
            <a:r>
              <a:rPr lang="en-US" sz="1400" dirty="0">
                <a:latin typeface="Times New Roman" panose="02020603050405020304" pitchFamily="18" charset="0"/>
                <a:cs typeface="Times New Roman" panose="02020603050405020304" pitchFamily="18" charset="0"/>
              </a:rPr>
              <a:t>Don’t expect to follow, but note certain crimes CS to prior</a:t>
            </a:r>
          </a:p>
          <a:p>
            <a:pPr marL="757066" lvl="1" indent="-291179">
              <a:buFont typeface="Arial" panose="020B0604020202020204" pitchFamily="34" charset="0"/>
              <a:buChar char="•"/>
            </a:pPr>
            <a:r>
              <a:rPr lang="en-US" sz="1400" dirty="0">
                <a:latin typeface="Times New Roman" panose="02020603050405020304" pitchFamily="18" charset="0"/>
                <a:cs typeface="Times New Roman" panose="02020603050405020304" pitchFamily="18" charset="0"/>
              </a:rPr>
              <a:t>Not CS </a:t>
            </a:r>
            <a:r>
              <a:rPr lang="en-US" sz="1400" dirty="0" err="1">
                <a:latin typeface="Times New Roman" panose="02020603050405020304" pitchFamily="18" charset="0"/>
                <a:cs typeface="Times New Roman" panose="02020603050405020304" pitchFamily="18" charset="0"/>
              </a:rPr>
              <a:t>UDW</a:t>
            </a:r>
            <a:r>
              <a:rPr lang="en-US" sz="1400" dirty="0">
                <a:latin typeface="Times New Roman" panose="02020603050405020304" pitchFamily="18" charset="0"/>
                <a:cs typeface="Times New Roman" panose="02020603050405020304" pitchFamily="18" charset="0"/>
              </a:rPr>
              <a:t> enhancements</a:t>
            </a:r>
          </a:p>
          <a:p>
            <a:pPr marL="757066" lvl="1" indent="-291179">
              <a:buFont typeface="Arial" panose="020B0604020202020204" pitchFamily="34" charset="0"/>
              <a:buChar char="•"/>
            </a:pPr>
            <a:r>
              <a:rPr lang="en-US" sz="1400" dirty="0">
                <a:latin typeface="Times New Roman" panose="02020603050405020304" pitchFamily="18" charset="0"/>
                <a:cs typeface="Times New Roman" panose="02020603050405020304" pitchFamily="18" charset="0"/>
              </a:rPr>
              <a:t>Some sentences consecutive, rest concurrent</a:t>
            </a:r>
          </a:p>
          <a:p>
            <a:pPr marL="465887" lvl="1" indent="0">
              <a:buFont typeface="Arial" panose="020B0604020202020204" pitchFamily="34" charset="0"/>
              <a:buNone/>
            </a:pPr>
            <a:endParaRPr lang="en-US" sz="1400" dirty="0">
              <a:latin typeface="Times New Roman" panose="02020603050405020304" pitchFamily="18" charset="0"/>
              <a:cs typeface="Times New Roman" panose="02020603050405020304" pitchFamily="18" charset="0"/>
            </a:endParaRPr>
          </a:p>
          <a:p>
            <a:pPr marL="291179" indent="-291179">
              <a:buFont typeface="Arial" panose="020B0604020202020204" pitchFamily="34" charset="0"/>
              <a:buChar char="•"/>
            </a:pPr>
            <a:r>
              <a:rPr lang="en-US" sz="1400" dirty="0">
                <a:latin typeface="Times New Roman" panose="02020603050405020304" pitchFamily="18" charset="0"/>
                <a:cs typeface="Times New Roman" panose="02020603050405020304" pitchFamily="18" charset="0"/>
              </a:rPr>
              <a:t>General info:</a:t>
            </a:r>
          </a:p>
          <a:p>
            <a:pPr marL="748379" lvl="1" indent="-291179">
              <a:buFont typeface="Arial" panose="020B0604020202020204" pitchFamily="34" charset="0"/>
              <a:buChar char="•"/>
            </a:pPr>
            <a:r>
              <a:rPr lang="en-US" sz="1400" dirty="0">
                <a:latin typeface="Times New Roman" panose="02020603050405020304" pitchFamily="18" charset="0"/>
                <a:cs typeface="Times New Roman" panose="02020603050405020304" pitchFamily="18" charset="0"/>
              </a:rPr>
              <a:t>NDOC enters individual sentences associated with each count, NOT aggregated total as calculated by the court</a:t>
            </a:r>
          </a:p>
          <a:p>
            <a:pPr marL="748379" lvl="1" indent="-291179">
              <a:buFont typeface="Arial" panose="020B0604020202020204" pitchFamily="34" charset="0"/>
              <a:buChar char="•"/>
            </a:pPr>
            <a:r>
              <a:rPr lang="en-US" sz="1400" dirty="0">
                <a:latin typeface="Times New Roman" panose="02020603050405020304" pitchFamily="18" charset="0"/>
                <a:cs typeface="Times New Roman" panose="02020603050405020304" pitchFamily="18" charset="0"/>
              </a:rPr>
              <a:t>Allows NDOC to track individual sentences in case specific sentences may be changed or overturned later </a:t>
            </a:r>
            <a:r>
              <a:rPr lang="en-US" sz="1400" dirty="0" err="1">
                <a:latin typeface="Times New Roman" panose="02020603050405020304" pitchFamily="18" charset="0"/>
                <a:cs typeface="Times New Roman" panose="02020603050405020304" pitchFamily="18" charset="0"/>
              </a:rPr>
              <a:t>AND7</a:t>
            </a:r>
            <a:r>
              <a:rPr lang="en-US" sz="1400" dirty="0">
                <a:latin typeface="Times New Roman" panose="02020603050405020304" pitchFamily="18" charset="0"/>
                <a:cs typeface="Times New Roman" panose="02020603050405020304" pitchFamily="18" charset="0"/>
              </a:rPr>
              <a:t> each sentence earns different credits within aggregate</a:t>
            </a:r>
          </a:p>
          <a:p>
            <a:pPr marL="748379" lvl="1" indent="-291179">
              <a:buFont typeface="Arial" panose="020B0604020202020204" pitchFamily="34" charset="0"/>
              <a:buChar char="•"/>
            </a:pPr>
            <a:r>
              <a:rPr lang="en-US" sz="1400" dirty="0">
                <a:latin typeface="Times New Roman" panose="02020603050405020304" pitchFamily="18" charset="0"/>
                <a:cs typeface="Times New Roman" panose="02020603050405020304" pitchFamily="18" charset="0"/>
              </a:rPr>
              <a:t>BUT individual sentences SHOULD equal aggregated total sentence</a:t>
            </a:r>
          </a:p>
          <a:p>
            <a:pPr marL="757066" lvl="1" indent="-291179">
              <a:buFont typeface="Arial" panose="020B0604020202020204" pitchFamily="34" charset="0"/>
              <a:buChar char="•"/>
            </a:pPr>
            <a:endParaRPr lang="en-US" sz="1400" dirty="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797FBC01-A018-4ED5-AC06-900A4C6E244B}" type="slidenum">
              <a:rPr lang="en-US" smtClean="0"/>
              <a:t>13</a:t>
            </a:fld>
            <a:endParaRPr lang="en-US" dirty="0"/>
          </a:p>
        </p:txBody>
      </p:sp>
    </p:spTree>
    <p:extLst>
      <p:ext uri="{BB962C8B-B14F-4D97-AF65-F5344CB8AC3E}">
        <p14:creationId xmlns:p14="http://schemas.microsoft.com/office/powerpoint/2010/main" val="306907577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91179" indent="-291179">
              <a:buFont typeface="Arial" panose="020B0604020202020204" pitchFamily="34" charset="0"/>
              <a:buChar char="•"/>
            </a:pPr>
            <a:r>
              <a:rPr lang="en-US" sz="1400" dirty="0">
                <a:latin typeface="Times New Roman" panose="02020603050405020304" pitchFamily="18" charset="0"/>
                <a:cs typeface="Times New Roman" panose="02020603050405020304" pitchFamily="18" charset="0"/>
              </a:rPr>
              <a:t>Parties and court agreed = total 8-30 years aggregate of all sentences</a:t>
            </a:r>
          </a:p>
          <a:p>
            <a:pPr marL="291179" indent="-291179">
              <a:buFont typeface="Arial" panose="020B0604020202020204" pitchFamily="34" charset="0"/>
              <a:buChar char="•"/>
            </a:pPr>
            <a:r>
              <a:rPr lang="en-US" sz="1400" dirty="0">
                <a:latin typeface="Times New Roman" panose="02020603050405020304" pitchFamily="18" charset="0"/>
                <a:cs typeface="Times New Roman" panose="02020603050405020304" pitchFamily="18" charset="0"/>
              </a:rPr>
              <a:t>BUT </a:t>
            </a:r>
            <a:r>
              <a:rPr lang="en-US" sz="1400" dirty="0" err="1">
                <a:latin typeface="Times New Roman" panose="02020603050405020304" pitchFamily="18" charset="0"/>
                <a:cs typeface="Times New Roman" panose="02020603050405020304" pitchFamily="18" charset="0"/>
              </a:rPr>
              <a:t>OMD</a:t>
            </a:r>
            <a:r>
              <a:rPr lang="en-US" sz="1400" dirty="0">
                <a:latin typeface="Times New Roman" panose="02020603050405020304" pitchFamily="18" charset="0"/>
                <a:cs typeface="Times New Roman" panose="02020603050405020304" pitchFamily="18" charset="0"/>
              </a:rPr>
              <a:t> calculations:</a:t>
            </a:r>
          </a:p>
          <a:p>
            <a:pPr marL="757066" lvl="1" indent="-291179">
              <a:buFont typeface="Arial" panose="020B0604020202020204" pitchFamily="34" charset="0"/>
              <a:buChar char="•"/>
            </a:pPr>
            <a:r>
              <a:rPr lang="en-US" sz="1400" dirty="0">
                <a:latin typeface="Times New Roman" panose="02020603050405020304" pitchFamily="18" charset="0"/>
                <a:cs typeface="Times New Roman" panose="02020603050405020304" pitchFamily="18" charset="0"/>
              </a:rPr>
              <a:t>Controlling sentence and consecutive sentences = 7.33-20 years or 88-240 </a:t>
            </a:r>
            <a:r>
              <a:rPr lang="en-US" sz="1400" dirty="0" err="1">
                <a:latin typeface="Times New Roman" panose="02020603050405020304" pitchFamily="18" charset="0"/>
                <a:cs typeface="Times New Roman" panose="02020603050405020304" pitchFamily="18" charset="0"/>
              </a:rPr>
              <a:t>mo</a:t>
            </a:r>
            <a:r>
              <a:rPr lang="en-US" sz="1400" dirty="0">
                <a:latin typeface="Times New Roman" panose="02020603050405020304" pitchFamily="18" charset="0"/>
                <a:cs typeface="Times New Roman" panose="02020603050405020304" pitchFamily="18" charset="0"/>
              </a:rPr>
              <a:t> </a:t>
            </a:r>
          </a:p>
          <a:p>
            <a:pPr marL="757066" lvl="1" indent="-291179">
              <a:buFont typeface="Arial" panose="020B0604020202020204" pitchFamily="34" charset="0"/>
              <a:buChar char="•"/>
            </a:pPr>
            <a:r>
              <a:rPr lang="en-US" sz="1400" dirty="0">
                <a:latin typeface="Times New Roman" panose="02020603050405020304" pitchFamily="18" charset="0"/>
                <a:cs typeface="Times New Roman" panose="02020603050405020304" pitchFamily="18" charset="0"/>
              </a:rPr>
              <a:t>NDOC error re consecutive sentences on shorter concurrent sentences = 5.66 years to 16 years</a:t>
            </a:r>
          </a:p>
          <a:p>
            <a:pPr marL="291179" indent="-291179">
              <a:buFont typeface="Arial" panose="020B0604020202020204" pitchFamily="34" charset="0"/>
              <a:buChar char="•"/>
            </a:pPr>
            <a:r>
              <a:rPr lang="en-US" sz="1400" dirty="0">
                <a:latin typeface="Times New Roman" panose="02020603050405020304" pitchFamily="18" charset="0"/>
                <a:cs typeface="Times New Roman" panose="02020603050405020304" pitchFamily="18" charset="0"/>
              </a:rPr>
              <a:t>NDOC released inmate on parole after 5.66 years</a:t>
            </a:r>
          </a:p>
          <a:p>
            <a:pPr marL="291179" indent="-291179">
              <a:buFont typeface="Arial" panose="020B0604020202020204" pitchFamily="34" charset="0"/>
              <a:buChar char="•"/>
            </a:pPr>
            <a:r>
              <a:rPr lang="en-US" sz="1400" dirty="0">
                <a:latin typeface="Times New Roman" panose="02020603050405020304" pitchFamily="18" charset="0"/>
                <a:cs typeface="Times New Roman" panose="02020603050405020304" pitchFamily="18" charset="0"/>
              </a:rPr>
              <a:t>After paroled, NDOC letter to court re: discrepancy; court held hearings, ultimately ordered Williams remain on parole after 5.66 years</a:t>
            </a:r>
          </a:p>
          <a:p>
            <a:pPr marL="291179" indent="-291179">
              <a:buFont typeface="Arial" panose="020B0604020202020204" pitchFamily="34" charset="0"/>
              <a:buChar char="•"/>
            </a:pPr>
            <a:r>
              <a:rPr lang="en-US" sz="1400" dirty="0">
                <a:latin typeface="Times New Roman" panose="02020603050405020304" pitchFamily="18" charset="0"/>
                <a:cs typeface="Times New Roman" panose="02020603050405020304" pitchFamily="18" charset="0"/>
              </a:rPr>
              <a:t>To get 8 to 30 years intended, OMID different sentences consecutive/concurrent.</a:t>
            </a:r>
          </a:p>
          <a:p>
            <a:pPr marL="291179" indent="-291179">
              <a:buFont typeface="Arial" panose="020B0604020202020204" pitchFamily="34" charset="0"/>
              <a:buChar char="•"/>
            </a:pPr>
            <a:endParaRPr lang="en-US" sz="1400" dirty="0">
              <a:latin typeface="Times New Roman" panose="02020603050405020304" pitchFamily="18" charset="0"/>
              <a:cs typeface="Times New Roman" panose="02020603050405020304" pitchFamily="18" charset="0"/>
            </a:endParaRPr>
          </a:p>
          <a:p>
            <a:pPr marL="291179" indent="-291179">
              <a:buFont typeface="Arial" panose="020B0604020202020204" pitchFamily="34" charset="0"/>
              <a:buChar char="•"/>
            </a:pPr>
            <a:r>
              <a:rPr lang="en-US" sz="1400" dirty="0">
                <a:latin typeface="Times New Roman" panose="02020603050405020304" pitchFamily="18" charset="0"/>
                <a:cs typeface="Times New Roman" panose="02020603050405020304" pitchFamily="18" charset="0"/>
              </a:rPr>
              <a:t>TAKEAWAY – If want specific sentence involving multiple CC &amp; CS counts, contact </a:t>
            </a:r>
            <a:r>
              <a:rPr lang="en-US" sz="1400" dirty="0" err="1">
                <a:latin typeface="Times New Roman" panose="02020603050405020304" pitchFamily="18" charset="0"/>
                <a:cs typeface="Times New Roman" panose="02020603050405020304" pitchFamily="18" charset="0"/>
              </a:rPr>
              <a:t>OMD</a:t>
            </a:r>
            <a:endParaRPr lang="en-US" sz="1400" dirty="0">
              <a:latin typeface="Times New Roman" panose="02020603050405020304" pitchFamily="18" charset="0"/>
              <a:cs typeface="Times New Roman" panose="02020603050405020304" pitchFamily="18" charset="0"/>
            </a:endParaRPr>
          </a:p>
          <a:p>
            <a:pPr marL="291179" indent="-291179">
              <a:buFont typeface="Arial" panose="020B0604020202020204" pitchFamily="34" charset="0"/>
              <a:buChar char="•"/>
            </a:pPr>
            <a:endParaRPr lang="en-US" sz="1400" dirty="0">
              <a:latin typeface="Times New Roman" panose="02020603050405020304" pitchFamily="18" charset="0"/>
              <a:cs typeface="Times New Roman" panose="02020603050405020304" pitchFamily="18" charset="0"/>
            </a:endParaRPr>
          </a:p>
          <a:p>
            <a:pPr marL="0" indent="0">
              <a:buFont typeface="Arial" panose="020B0604020202020204" pitchFamily="34" charset="0"/>
              <a:buNone/>
            </a:pPr>
            <a:r>
              <a:rPr lang="en-US" sz="1400" dirty="0">
                <a:latin typeface="Times New Roman" panose="02020603050405020304" pitchFamily="18" charset="0"/>
                <a:cs typeface="Times New Roman" panose="02020603050405020304" pitchFamily="18" charset="0"/>
              </a:rPr>
              <a:t>QUESTIONS?</a:t>
            </a:r>
          </a:p>
        </p:txBody>
      </p:sp>
      <p:sp>
        <p:nvSpPr>
          <p:cNvPr id="4" name="Slide Number Placeholder 3"/>
          <p:cNvSpPr>
            <a:spLocks noGrp="1"/>
          </p:cNvSpPr>
          <p:nvPr>
            <p:ph type="sldNum" sz="quarter" idx="5"/>
          </p:nvPr>
        </p:nvSpPr>
        <p:spPr/>
        <p:txBody>
          <a:bodyPr/>
          <a:lstStyle/>
          <a:p>
            <a:fld id="{797FBC01-A018-4ED5-AC06-900A4C6E244B}" type="slidenum">
              <a:rPr lang="en-US" smtClean="0"/>
              <a:t>14</a:t>
            </a:fld>
            <a:endParaRPr lang="en-US" dirty="0"/>
          </a:p>
        </p:txBody>
      </p:sp>
    </p:spTree>
    <p:extLst>
      <p:ext uri="{BB962C8B-B14F-4D97-AF65-F5344CB8AC3E}">
        <p14:creationId xmlns:p14="http://schemas.microsoft.com/office/powerpoint/2010/main" val="362340842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97FBC01-A018-4ED5-AC06-900A4C6E244B}" type="slidenum">
              <a:rPr lang="en-US" smtClean="0"/>
              <a:t>15</a:t>
            </a:fld>
            <a:endParaRPr lang="en-US" dirty="0"/>
          </a:p>
        </p:txBody>
      </p:sp>
    </p:spTree>
    <p:extLst>
      <p:ext uri="{BB962C8B-B14F-4D97-AF65-F5344CB8AC3E}">
        <p14:creationId xmlns:p14="http://schemas.microsoft.com/office/powerpoint/2010/main" val="383119396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91179" indent="-291179">
              <a:buFont typeface="Arial" panose="020B0604020202020204" pitchFamily="34" charset="0"/>
              <a:buChar char="•"/>
            </a:pPr>
            <a:r>
              <a:rPr lang="en-US" sz="1400" dirty="0">
                <a:latin typeface="Times New Roman" panose="02020603050405020304" pitchFamily="18" charset="0"/>
                <a:cs typeface="Times New Roman" panose="02020603050405020304" pitchFamily="18" charset="0"/>
              </a:rPr>
              <a:t>Every sentence has a minimum and maximum term:</a:t>
            </a:r>
          </a:p>
          <a:p>
            <a:pPr marL="748379" lvl="1" indent="-291179">
              <a:buFont typeface="Arial" panose="020B0604020202020204" pitchFamily="34" charset="0"/>
              <a:buChar char="•"/>
            </a:pPr>
            <a:r>
              <a:rPr lang="en-US" sz="1400" dirty="0">
                <a:latin typeface="Times New Roman" panose="02020603050405020304" pitchFamily="18" charset="0"/>
                <a:cs typeface="Times New Roman" panose="02020603050405020304" pitchFamily="18" charset="0"/>
              </a:rPr>
              <a:t>MIN and MAX starting point for time served</a:t>
            </a:r>
          </a:p>
          <a:p>
            <a:pPr marL="291179" indent="-291179">
              <a:buFont typeface="Arial" panose="020B0604020202020204" pitchFamily="34" charset="0"/>
              <a:buChar char="•"/>
            </a:pPr>
            <a:r>
              <a:rPr lang="en-US" sz="1400" dirty="0">
                <a:latin typeface="Times New Roman" panose="02020603050405020304" pitchFamily="18" charset="0"/>
                <a:cs typeface="Times New Roman" panose="02020603050405020304" pitchFamily="18" charset="0"/>
              </a:rPr>
              <a:t>BUT</a:t>
            </a:r>
          </a:p>
          <a:p>
            <a:pPr marL="757066" lvl="1" indent="-291179">
              <a:buFont typeface="Arial" panose="020B0604020202020204" pitchFamily="34" charset="0"/>
              <a:buChar char="•"/>
            </a:pPr>
            <a:r>
              <a:rPr lang="en-US" sz="1400" dirty="0">
                <a:latin typeface="Times New Roman" panose="02020603050405020304" pitchFamily="18" charset="0"/>
                <a:cs typeface="Times New Roman" panose="02020603050405020304" pitchFamily="18" charset="0"/>
              </a:rPr>
              <a:t>PED = actual time served before eligible for parole</a:t>
            </a:r>
          </a:p>
          <a:p>
            <a:pPr marL="757066" lvl="1" indent="-291179">
              <a:buFont typeface="Arial" panose="020B0604020202020204" pitchFamily="34" charset="0"/>
              <a:buChar char="•"/>
            </a:pPr>
            <a:r>
              <a:rPr lang="en-US" sz="1400" dirty="0" err="1">
                <a:latin typeface="Times New Roman" panose="02020603050405020304" pitchFamily="18" charset="0"/>
                <a:cs typeface="Times New Roman" panose="02020603050405020304" pitchFamily="18" charset="0"/>
              </a:rPr>
              <a:t>PEXD</a:t>
            </a:r>
            <a:r>
              <a:rPr lang="en-US" sz="1400" dirty="0">
                <a:latin typeface="Times New Roman" panose="02020603050405020304" pitchFamily="18" charset="0"/>
                <a:cs typeface="Times New Roman" panose="02020603050405020304" pitchFamily="18" charset="0"/>
              </a:rPr>
              <a:t> = actual time served before expiring sentence</a:t>
            </a:r>
          </a:p>
        </p:txBody>
      </p:sp>
      <p:sp>
        <p:nvSpPr>
          <p:cNvPr id="4" name="Slide Number Placeholder 3"/>
          <p:cNvSpPr>
            <a:spLocks noGrp="1"/>
          </p:cNvSpPr>
          <p:nvPr>
            <p:ph type="sldNum" sz="quarter" idx="5"/>
          </p:nvPr>
        </p:nvSpPr>
        <p:spPr/>
        <p:txBody>
          <a:bodyPr/>
          <a:lstStyle/>
          <a:p>
            <a:fld id="{797FBC01-A018-4ED5-AC06-900A4C6E244B}" type="slidenum">
              <a:rPr lang="en-US" smtClean="0"/>
              <a:t>2</a:t>
            </a:fld>
            <a:endParaRPr lang="en-US" dirty="0"/>
          </a:p>
        </p:txBody>
      </p:sp>
    </p:spTree>
    <p:extLst>
      <p:ext uri="{BB962C8B-B14F-4D97-AF65-F5344CB8AC3E}">
        <p14:creationId xmlns:p14="http://schemas.microsoft.com/office/powerpoint/2010/main" val="14148656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91179" indent="-291179">
              <a:buFont typeface="Arial" panose="020B0604020202020204" pitchFamily="34" charset="0"/>
              <a:buChar char="•"/>
            </a:pPr>
            <a:r>
              <a:rPr lang="en-US" sz="1400" dirty="0">
                <a:latin typeface="Times New Roman" panose="02020603050405020304" pitchFamily="18" charset="0"/>
                <a:cs typeface="Times New Roman" panose="02020603050405020304" pitchFamily="18" charset="0"/>
              </a:rPr>
              <a:t>Day-for-day credit = time served</a:t>
            </a:r>
          </a:p>
          <a:p>
            <a:pPr marL="291179" marR="0" lvl="0" indent="-291179"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400" dirty="0">
                <a:latin typeface="Times New Roman" panose="02020603050405020304" pitchFamily="18" charset="0"/>
                <a:cs typeface="Times New Roman" panose="02020603050405020304" pitchFamily="18" charset="0"/>
              </a:rPr>
              <a:t>All extra credits from MIN and MAX to calculate PED &amp; </a:t>
            </a:r>
            <a:r>
              <a:rPr lang="en-US" sz="1400" dirty="0" err="1">
                <a:latin typeface="Times New Roman" panose="02020603050405020304" pitchFamily="18" charset="0"/>
                <a:cs typeface="Times New Roman" panose="02020603050405020304" pitchFamily="18" charset="0"/>
              </a:rPr>
              <a:t>PEXD</a:t>
            </a:r>
            <a:r>
              <a:rPr lang="en-US" sz="1400" dirty="0">
                <a:latin typeface="Times New Roman" panose="02020603050405020304" pitchFamily="18" charset="0"/>
                <a:cs typeface="Times New Roman" panose="02020603050405020304" pitchFamily="18" charset="0"/>
              </a:rPr>
              <a:t> </a:t>
            </a:r>
            <a:r>
              <a:rPr lang="en-US" sz="1400" u="sng" dirty="0">
                <a:latin typeface="Times New Roman" panose="02020603050405020304" pitchFamily="18" charset="0"/>
                <a:cs typeface="Times New Roman" panose="02020603050405020304" pitchFamily="18" charset="0"/>
              </a:rPr>
              <a:t>if eligible </a:t>
            </a:r>
            <a:r>
              <a:rPr lang="en-US" sz="1400" dirty="0">
                <a:latin typeface="Times New Roman" panose="02020603050405020304" pitchFamily="18" charset="0"/>
                <a:cs typeface="Times New Roman" panose="02020603050405020304" pitchFamily="18" charset="0"/>
              </a:rPr>
              <a:t>under Chapter 209</a:t>
            </a:r>
          </a:p>
          <a:p>
            <a:pPr marL="291179" indent="-291179">
              <a:buFont typeface="Arial" panose="020B0604020202020204" pitchFamily="34" charset="0"/>
              <a:buChar char="•"/>
            </a:pPr>
            <a:r>
              <a:rPr lang="en-US" sz="1400" dirty="0">
                <a:latin typeface="Times New Roman" panose="02020603050405020304" pitchFamily="18" charset="0"/>
                <a:cs typeface="Times New Roman" panose="02020603050405020304" pitchFamily="18" charset="0"/>
              </a:rPr>
              <a:t>NRS Chapter 209 dependent upon when </a:t>
            </a:r>
            <a:r>
              <a:rPr lang="en-US" sz="1400" u="sng" dirty="0">
                <a:latin typeface="Times New Roman" panose="02020603050405020304" pitchFamily="18" charset="0"/>
                <a:cs typeface="Times New Roman" panose="02020603050405020304" pitchFamily="18" charset="0"/>
              </a:rPr>
              <a:t>crime</a:t>
            </a:r>
            <a:r>
              <a:rPr lang="en-US" sz="1400" dirty="0">
                <a:latin typeface="Times New Roman" panose="02020603050405020304" pitchFamily="18" charset="0"/>
                <a:cs typeface="Times New Roman" panose="02020603050405020304" pitchFamily="18" charset="0"/>
              </a:rPr>
              <a:t> committed AND statutory criminal penalty for that crime</a:t>
            </a:r>
          </a:p>
          <a:p>
            <a:pPr marL="291179" indent="-291179">
              <a:buFont typeface="Arial" panose="020B0604020202020204" pitchFamily="34" charset="0"/>
              <a:buChar char="•"/>
            </a:pPr>
            <a:r>
              <a:rPr lang="en-US" sz="1400" dirty="0">
                <a:latin typeface="Times New Roman" panose="02020603050405020304" pitchFamily="18" charset="0"/>
                <a:cs typeface="Times New Roman" panose="02020603050405020304" pitchFamily="18" charset="0"/>
              </a:rPr>
              <a:t>EXTRA credits – IF ELIGIBLE:</a:t>
            </a:r>
          </a:p>
          <a:p>
            <a:pPr marL="757066" lvl="1" indent="-291179">
              <a:buFont typeface="Arial" panose="020B0604020202020204" pitchFamily="34" charset="0"/>
              <a:buChar char="•"/>
            </a:pPr>
            <a:r>
              <a:rPr lang="en-US" sz="1400" dirty="0">
                <a:latin typeface="Times New Roman" panose="02020603050405020304" pitchFamily="18" charset="0"/>
                <a:cs typeface="Times New Roman" panose="02020603050405020304" pitchFamily="18" charset="0"/>
              </a:rPr>
              <a:t>Good time credit = earn one day/credit on each day receive FLAT time served</a:t>
            </a:r>
          </a:p>
          <a:p>
            <a:pPr marL="757066" lvl="1" indent="-291179">
              <a:buFont typeface="Arial" panose="020B0604020202020204" pitchFamily="34" charset="0"/>
              <a:buChar char="•"/>
            </a:pPr>
            <a:r>
              <a:rPr lang="en-US" sz="1400" dirty="0">
                <a:latin typeface="Times New Roman" panose="02020603050405020304" pitchFamily="18" charset="0"/>
                <a:cs typeface="Times New Roman" panose="02020603050405020304" pitchFamily="18" charset="0"/>
              </a:rPr>
              <a:t>Work credits = projected to calculate PED, but only earned if work; maximum of 10 credits per month – not lost, just not earned</a:t>
            </a:r>
          </a:p>
          <a:p>
            <a:pPr marL="757066" lvl="1" indent="-291179">
              <a:buFont typeface="Arial" panose="020B0604020202020204" pitchFamily="34" charset="0"/>
              <a:buChar char="•"/>
            </a:pPr>
            <a:r>
              <a:rPr lang="en-US" sz="1400" dirty="0">
                <a:latin typeface="Times New Roman" panose="02020603050405020304" pitchFamily="18" charset="0"/>
                <a:cs typeface="Times New Roman" panose="02020603050405020304" pitchFamily="18" charset="0"/>
              </a:rPr>
              <a:t>Merit credits = i.e. programming, educational degrees, special credit designated by NDOC Director or Governor/Legislature</a:t>
            </a:r>
          </a:p>
          <a:p>
            <a:pPr marL="1214266" lvl="2" indent="-291179">
              <a:buFont typeface="Arial" panose="020B0604020202020204" pitchFamily="34" charset="0"/>
              <a:buChar char="•"/>
            </a:pPr>
            <a:r>
              <a:rPr lang="en-US" sz="1400" dirty="0">
                <a:latin typeface="Times New Roman" panose="02020603050405020304" pitchFamily="18" charset="0"/>
                <a:cs typeface="Times New Roman" panose="02020603050405020304" pitchFamily="18" charset="0"/>
              </a:rPr>
              <a:t>I.e. AB 241 credit during COVID – 5 days per month up to 60 days during COVID</a:t>
            </a:r>
          </a:p>
          <a:p>
            <a:pPr marL="291179" indent="-291179">
              <a:buFont typeface="Arial" panose="020B0604020202020204" pitchFamily="34" charset="0"/>
              <a:buChar char="•"/>
            </a:pPr>
            <a:r>
              <a:rPr lang="en-US" sz="1400" dirty="0">
                <a:latin typeface="Times New Roman" panose="02020603050405020304" pitchFamily="18" charset="0"/>
                <a:cs typeface="Times New Roman" panose="02020603050405020304" pitchFamily="18" charset="0"/>
              </a:rPr>
              <a:t>Forfeit extra credits – (1) disciplinary infraction; (2) parole revocation</a:t>
            </a:r>
          </a:p>
        </p:txBody>
      </p:sp>
      <p:sp>
        <p:nvSpPr>
          <p:cNvPr id="4" name="Slide Number Placeholder 3"/>
          <p:cNvSpPr>
            <a:spLocks noGrp="1"/>
          </p:cNvSpPr>
          <p:nvPr>
            <p:ph type="sldNum" sz="quarter" idx="5"/>
          </p:nvPr>
        </p:nvSpPr>
        <p:spPr/>
        <p:txBody>
          <a:bodyPr/>
          <a:lstStyle/>
          <a:p>
            <a:fld id="{797FBC01-A018-4ED5-AC06-900A4C6E244B}" type="slidenum">
              <a:rPr lang="en-US" smtClean="0"/>
              <a:t>3</a:t>
            </a:fld>
            <a:endParaRPr lang="en-US" dirty="0"/>
          </a:p>
        </p:txBody>
      </p:sp>
    </p:spTree>
    <p:extLst>
      <p:ext uri="{BB962C8B-B14F-4D97-AF65-F5344CB8AC3E}">
        <p14:creationId xmlns:p14="http://schemas.microsoft.com/office/powerpoint/2010/main" val="14245127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91179" indent="-291179">
              <a:buFont typeface="Arial" panose="020B0604020202020204" pitchFamily="34" charset="0"/>
              <a:buChar char="•"/>
            </a:pPr>
            <a:r>
              <a:rPr lang="en-US" sz="1400" dirty="0">
                <a:latin typeface="Times New Roman" panose="02020603050405020304" pitchFamily="18" charset="0"/>
                <a:cs typeface="Times New Roman" panose="02020603050405020304" pitchFamily="18" charset="0"/>
              </a:rPr>
              <a:t>Dependent on </a:t>
            </a:r>
            <a:r>
              <a:rPr lang="en-US" sz="1400" u="sng" dirty="0">
                <a:latin typeface="Times New Roman" panose="02020603050405020304" pitchFamily="18" charset="0"/>
                <a:cs typeface="Times New Roman" panose="02020603050405020304" pitchFamily="18" charset="0"/>
              </a:rPr>
              <a:t>when crime occurred</a:t>
            </a:r>
            <a:r>
              <a:rPr lang="en-US" sz="1400" dirty="0">
                <a:latin typeface="Times New Roman" panose="02020603050405020304" pitchFamily="18" charset="0"/>
                <a:cs typeface="Times New Roman" panose="02020603050405020304" pitchFamily="18" charset="0"/>
              </a:rPr>
              <a:t>, not date of sentencing</a:t>
            </a:r>
          </a:p>
        </p:txBody>
      </p:sp>
      <p:sp>
        <p:nvSpPr>
          <p:cNvPr id="4" name="Slide Number Placeholder 3"/>
          <p:cNvSpPr>
            <a:spLocks noGrp="1"/>
          </p:cNvSpPr>
          <p:nvPr>
            <p:ph type="sldNum" sz="quarter" idx="5"/>
          </p:nvPr>
        </p:nvSpPr>
        <p:spPr/>
        <p:txBody>
          <a:bodyPr/>
          <a:lstStyle/>
          <a:p>
            <a:fld id="{797FBC01-A018-4ED5-AC06-900A4C6E244B}" type="slidenum">
              <a:rPr lang="en-US" smtClean="0"/>
              <a:t>4</a:t>
            </a:fld>
            <a:endParaRPr lang="en-US" dirty="0"/>
          </a:p>
        </p:txBody>
      </p:sp>
    </p:spTree>
    <p:extLst>
      <p:ext uri="{BB962C8B-B14F-4D97-AF65-F5344CB8AC3E}">
        <p14:creationId xmlns:p14="http://schemas.microsoft.com/office/powerpoint/2010/main" val="13364044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91179" indent="-291179">
              <a:buFont typeface="Arial" panose="020B0604020202020204" pitchFamily="34" charset="0"/>
              <a:buChar char="•"/>
            </a:pPr>
            <a:r>
              <a:rPr lang="en-US" sz="1400" dirty="0">
                <a:latin typeface="Times New Roman" panose="02020603050405020304" pitchFamily="18" charset="0"/>
                <a:cs typeface="Times New Roman" panose="02020603050405020304" pitchFamily="18" charset="0"/>
              </a:rPr>
              <a:t>1 problem with time credit calculations – which NRS Chapter 209 applies to inmate.</a:t>
            </a:r>
          </a:p>
          <a:p>
            <a:pPr marL="757066" lvl="1" indent="-291179">
              <a:buFont typeface="Arial" panose="020B0604020202020204" pitchFamily="34" charset="0"/>
              <a:buChar char="•"/>
            </a:pPr>
            <a:r>
              <a:rPr lang="en-US" sz="1400" dirty="0">
                <a:latin typeface="Times New Roman" panose="02020603050405020304" pitchFamily="18" charset="0"/>
                <a:cs typeface="Times New Roman" panose="02020603050405020304" pitchFamily="18" charset="0"/>
              </a:rPr>
              <a:t>NRS 209.4465 applies to all </a:t>
            </a:r>
            <a:r>
              <a:rPr lang="en-US" sz="1400" u="sng" dirty="0">
                <a:latin typeface="Times New Roman" panose="02020603050405020304" pitchFamily="18" charset="0"/>
                <a:cs typeface="Times New Roman" panose="02020603050405020304" pitchFamily="18" charset="0"/>
              </a:rPr>
              <a:t>crimes</a:t>
            </a:r>
            <a:r>
              <a:rPr lang="en-US" sz="1400" dirty="0">
                <a:latin typeface="Times New Roman" panose="02020603050405020304" pitchFamily="18" charset="0"/>
                <a:cs typeface="Times New Roman" panose="02020603050405020304" pitchFamily="18" charset="0"/>
              </a:rPr>
              <a:t> committed after July 17, 1997</a:t>
            </a:r>
          </a:p>
          <a:p>
            <a:pPr marL="757066" lvl="1" indent="-291179">
              <a:buFont typeface="Arial" panose="020B0604020202020204" pitchFamily="34" charset="0"/>
              <a:buChar char="•"/>
            </a:pPr>
            <a:r>
              <a:rPr lang="en-US" sz="1400" dirty="0">
                <a:latin typeface="Times New Roman" panose="02020603050405020304" pitchFamily="18" charset="0"/>
                <a:cs typeface="Times New Roman" panose="02020603050405020304" pitchFamily="18" charset="0"/>
              </a:rPr>
              <a:t>BUT NRS 209.4465(8) only applies to crimes committed on or after July 1, 2007 – from legislative history; not in body of statute</a:t>
            </a:r>
          </a:p>
          <a:p>
            <a:pPr marL="291179" indent="-291179">
              <a:buFont typeface="Arial" panose="020B0604020202020204" pitchFamily="34" charset="0"/>
              <a:buChar char="•"/>
            </a:pPr>
            <a:r>
              <a:rPr lang="en-US" sz="1400" dirty="0">
                <a:latin typeface="Times New Roman" panose="02020603050405020304" pitchFamily="18" charset="0"/>
                <a:cs typeface="Times New Roman" panose="02020603050405020304" pitchFamily="18" charset="0"/>
              </a:rPr>
              <a:t>209.4465(8) limits which inmates receive extra credits off PED/</a:t>
            </a:r>
            <a:r>
              <a:rPr lang="en-US" sz="1400" dirty="0" err="1">
                <a:latin typeface="Times New Roman" panose="02020603050405020304" pitchFamily="18" charset="0"/>
                <a:cs typeface="Times New Roman" panose="02020603050405020304" pitchFamily="18" charset="0"/>
              </a:rPr>
              <a:t>PEXD</a:t>
            </a:r>
            <a:endParaRPr lang="en-US" sz="1400" dirty="0">
              <a:latin typeface="Times New Roman" panose="02020603050405020304" pitchFamily="18" charset="0"/>
              <a:cs typeface="Times New Roman" panose="02020603050405020304" pitchFamily="18" charset="0"/>
            </a:endParaRPr>
          </a:p>
          <a:p>
            <a:pPr marL="757066" lvl="1" indent="-291179">
              <a:buFont typeface="Arial" panose="020B0604020202020204" pitchFamily="34" charset="0"/>
              <a:buChar char="•"/>
            </a:pPr>
            <a:r>
              <a:rPr lang="en-US" sz="1400" dirty="0">
                <a:latin typeface="Times New Roman" panose="02020603050405020304" pitchFamily="18" charset="0"/>
                <a:cs typeface="Times New Roman" panose="02020603050405020304" pitchFamily="18" charset="0"/>
              </a:rPr>
              <a:t>If crimes within prohibitions in 209.4465(8), only earn FLAT time towards sentence – NO extra credits</a:t>
            </a:r>
          </a:p>
          <a:p>
            <a:pPr marL="757066" lvl="1" indent="-291179">
              <a:buFont typeface="Arial" panose="020B0604020202020204" pitchFamily="34" charset="0"/>
              <a:buChar char="•"/>
            </a:pPr>
            <a:r>
              <a:rPr lang="en-US" sz="1400" dirty="0">
                <a:latin typeface="Times New Roman" panose="02020603050405020304" pitchFamily="18" charset="0"/>
                <a:cs typeface="Times New Roman" panose="02020603050405020304" pitchFamily="18" charset="0"/>
              </a:rPr>
              <a:t>Otherwise earn extra credits toward PED &amp; </a:t>
            </a:r>
            <a:r>
              <a:rPr lang="en-US" sz="1400" dirty="0" err="1">
                <a:latin typeface="Times New Roman" panose="02020603050405020304" pitchFamily="18" charset="0"/>
                <a:cs typeface="Times New Roman" panose="02020603050405020304" pitchFamily="18" charset="0"/>
              </a:rPr>
              <a:t>PEXD</a:t>
            </a:r>
            <a:endParaRPr lang="en-US" sz="1400" dirty="0">
              <a:latin typeface="Times New Roman" panose="02020603050405020304" pitchFamily="18" charset="0"/>
              <a:cs typeface="Times New Roman" panose="02020603050405020304" pitchFamily="18" charset="0"/>
            </a:endParaRPr>
          </a:p>
          <a:p>
            <a:pPr marL="291179" indent="-291179" defTabSz="931774">
              <a:buFont typeface="Arial" panose="020B0604020202020204" pitchFamily="34" charset="0"/>
              <a:buChar char="•"/>
              <a:defRPr/>
            </a:pPr>
            <a:r>
              <a:rPr lang="en-US" sz="1400" dirty="0">
                <a:latin typeface="Times New Roman" panose="02020603050405020304" pitchFamily="18" charset="0"/>
                <a:cs typeface="Times New Roman" panose="02020603050405020304" pitchFamily="18" charset="0"/>
              </a:rPr>
              <a:t>NEGOTIATIONS – Extra credits dependent upon crime convicted of, not originally charged, i.e. if original crime violent offense but final not, eligible for extra credits.</a:t>
            </a:r>
          </a:p>
          <a:p>
            <a:pPr marL="291179" indent="-291179" defTabSz="931774">
              <a:buFont typeface="Arial" panose="020B0604020202020204" pitchFamily="34" charset="0"/>
              <a:buChar char="•"/>
              <a:defRPr/>
            </a:pPr>
            <a:r>
              <a:rPr lang="en-US" sz="1400" dirty="0">
                <a:latin typeface="Times New Roman" panose="02020603050405020304" pitchFamily="18" charset="0"/>
                <a:cs typeface="Times New Roman" panose="02020603050405020304" pitchFamily="18" charset="0"/>
              </a:rPr>
              <a:t>If receive extra credits, can essentially cut minimum sentence in half or more but be careful how you address it – see Point 3, </a:t>
            </a:r>
            <a:r>
              <a:rPr lang="en-US" sz="1400" i="1" dirty="0">
                <a:latin typeface="Times New Roman" panose="02020603050405020304" pitchFamily="18" charset="0"/>
                <a:cs typeface="Times New Roman" panose="02020603050405020304" pitchFamily="18" charset="0"/>
              </a:rPr>
              <a:t>infra</a:t>
            </a:r>
            <a:r>
              <a:rPr lang="en-US" sz="1400" dirty="0">
                <a:latin typeface="Times New Roman" panose="02020603050405020304" pitchFamily="18" charset="0"/>
                <a:cs typeface="Times New Roman" panose="02020603050405020304" pitchFamily="18" charset="0"/>
              </a:rPr>
              <a:t>.</a:t>
            </a:r>
          </a:p>
        </p:txBody>
      </p:sp>
      <p:sp>
        <p:nvSpPr>
          <p:cNvPr id="4" name="Slide Number Placeholder 3"/>
          <p:cNvSpPr>
            <a:spLocks noGrp="1"/>
          </p:cNvSpPr>
          <p:nvPr>
            <p:ph type="sldNum" sz="quarter" idx="5"/>
          </p:nvPr>
        </p:nvSpPr>
        <p:spPr/>
        <p:txBody>
          <a:bodyPr/>
          <a:lstStyle/>
          <a:p>
            <a:fld id="{797FBC01-A018-4ED5-AC06-900A4C6E244B}" type="slidenum">
              <a:rPr lang="en-US" smtClean="0"/>
              <a:t>5</a:t>
            </a:fld>
            <a:endParaRPr lang="en-US" dirty="0"/>
          </a:p>
        </p:txBody>
      </p:sp>
    </p:spTree>
    <p:extLst>
      <p:ext uri="{BB962C8B-B14F-4D97-AF65-F5344CB8AC3E}">
        <p14:creationId xmlns:p14="http://schemas.microsoft.com/office/powerpoint/2010/main" val="148365032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91179" indent="-291179" defTabSz="931774">
              <a:buFont typeface="Arial" panose="020B0604020202020204" pitchFamily="34" charset="0"/>
              <a:buChar char="•"/>
              <a:defRPr/>
            </a:pPr>
            <a:r>
              <a:rPr lang="en-US" sz="1400" dirty="0">
                <a:latin typeface="Times New Roman" panose="02020603050405020304" pitchFamily="18" charset="0"/>
                <a:cs typeface="Times New Roman" panose="02020603050405020304" pitchFamily="18" charset="0"/>
              </a:rPr>
              <a:t>Example 1</a:t>
            </a:r>
          </a:p>
          <a:p>
            <a:pPr marL="757066" lvl="1" indent="-291179" defTabSz="931774">
              <a:buFont typeface="Arial" panose="020B0604020202020204" pitchFamily="34" charset="0"/>
              <a:buChar char="•"/>
              <a:defRPr/>
            </a:pPr>
            <a:r>
              <a:rPr lang="en-US" sz="1400" dirty="0">
                <a:latin typeface="Times New Roman" panose="02020603050405020304" pitchFamily="18" charset="0"/>
                <a:cs typeface="Times New Roman" panose="02020603050405020304" pitchFamily="18" charset="0"/>
              </a:rPr>
              <a:t>Burglary – cat B felony, not eligible for extra credits</a:t>
            </a:r>
          </a:p>
          <a:p>
            <a:pPr marL="757066" lvl="1" indent="-291179" defTabSz="931774">
              <a:buFont typeface="Arial" panose="020B0604020202020204" pitchFamily="34" charset="0"/>
              <a:buChar char="•"/>
              <a:defRPr/>
            </a:pPr>
            <a:r>
              <a:rPr lang="en-US" sz="1400" dirty="0">
                <a:latin typeface="Times New Roman" panose="02020603050405020304" pitchFamily="18" charset="0"/>
                <a:cs typeface="Times New Roman" panose="02020603050405020304" pitchFamily="18" charset="0"/>
              </a:rPr>
              <a:t>PED = FLAT time only = 2 years served</a:t>
            </a:r>
          </a:p>
          <a:p>
            <a:pPr marL="291179" indent="-291179" defTabSz="931774">
              <a:buFont typeface="Arial" panose="020B0604020202020204" pitchFamily="34" charset="0"/>
              <a:buChar char="•"/>
              <a:defRPr/>
            </a:pPr>
            <a:r>
              <a:rPr lang="en-US" sz="1400" dirty="0">
                <a:latin typeface="Times New Roman" panose="02020603050405020304" pitchFamily="18" charset="0"/>
                <a:cs typeface="Times New Roman" panose="02020603050405020304" pitchFamily="18" charset="0"/>
              </a:rPr>
              <a:t>Example 2</a:t>
            </a:r>
          </a:p>
          <a:p>
            <a:pPr marL="757066" lvl="1" indent="-291179" defTabSz="931774">
              <a:buFont typeface="Arial" panose="020B0604020202020204" pitchFamily="34" charset="0"/>
              <a:buChar char="•"/>
              <a:defRPr/>
            </a:pPr>
            <a:r>
              <a:rPr lang="en-US" sz="1400" dirty="0">
                <a:latin typeface="Times New Roman" panose="02020603050405020304" pitchFamily="18" charset="0"/>
                <a:cs typeface="Times New Roman" panose="02020603050405020304" pitchFamily="18" charset="0"/>
              </a:rPr>
              <a:t>Grand larceny cat C felony of 1-10 years committed, aggregate 4-40 years</a:t>
            </a:r>
          </a:p>
          <a:p>
            <a:pPr marL="1222953" lvl="2" indent="-291179" defTabSz="931774">
              <a:buFont typeface="Arial" panose="020B0604020202020204" pitchFamily="34" charset="0"/>
              <a:buChar char="•"/>
              <a:defRPr/>
            </a:pPr>
            <a:r>
              <a:rPr lang="en-US" sz="1400" dirty="0">
                <a:latin typeface="Times New Roman" panose="02020603050405020304" pitchFamily="18" charset="0"/>
                <a:cs typeface="Times New Roman" panose="02020603050405020304" pitchFamily="18" charset="0"/>
              </a:rPr>
              <a:t>Good time credits = day-for-day = PED 2 years</a:t>
            </a:r>
          </a:p>
          <a:p>
            <a:pPr marL="1222953" lvl="2" indent="-291179" defTabSz="931774">
              <a:buFont typeface="Arial" panose="020B0604020202020204" pitchFamily="34" charset="0"/>
              <a:buChar char="•"/>
              <a:defRPr/>
            </a:pPr>
            <a:r>
              <a:rPr lang="en-US" sz="1400" dirty="0">
                <a:latin typeface="Times New Roman" panose="02020603050405020304" pitchFamily="18" charset="0"/>
                <a:cs typeface="Times New Roman" panose="02020603050405020304" pitchFamily="18" charset="0"/>
              </a:rPr>
              <a:t>Max work credits and merit credits = PED 1.3 years</a:t>
            </a:r>
          </a:p>
          <a:p>
            <a:endParaRPr lang="en-US" dirty="0"/>
          </a:p>
          <a:p>
            <a:r>
              <a:rPr lang="en-US" dirty="0"/>
              <a:t>QUESTIONS AS TO THE </a:t>
            </a:r>
            <a:r>
              <a:rPr lang="en-US" dirty="0" err="1"/>
              <a:t>1</a:t>
            </a:r>
            <a:r>
              <a:rPr lang="en-US" baseline="30000" dirty="0" err="1"/>
              <a:t>ST</a:t>
            </a:r>
            <a:r>
              <a:rPr lang="en-US" dirty="0"/>
              <a:t> ISSUE?</a:t>
            </a:r>
          </a:p>
        </p:txBody>
      </p:sp>
      <p:sp>
        <p:nvSpPr>
          <p:cNvPr id="4" name="Slide Number Placeholder 3"/>
          <p:cNvSpPr>
            <a:spLocks noGrp="1"/>
          </p:cNvSpPr>
          <p:nvPr>
            <p:ph type="sldNum" sz="quarter" idx="5"/>
          </p:nvPr>
        </p:nvSpPr>
        <p:spPr/>
        <p:txBody>
          <a:bodyPr/>
          <a:lstStyle/>
          <a:p>
            <a:fld id="{797FBC01-A018-4ED5-AC06-900A4C6E244B}" type="slidenum">
              <a:rPr lang="en-US" smtClean="0"/>
              <a:t>6</a:t>
            </a:fld>
            <a:endParaRPr lang="en-US" dirty="0"/>
          </a:p>
        </p:txBody>
      </p:sp>
    </p:spTree>
    <p:extLst>
      <p:ext uri="{BB962C8B-B14F-4D97-AF65-F5344CB8AC3E}">
        <p14:creationId xmlns:p14="http://schemas.microsoft.com/office/powerpoint/2010/main" val="179321473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4708" indent="-174708" defTabSz="931774">
              <a:buFont typeface="Arial" panose="020B0604020202020204" pitchFamily="34" charset="0"/>
              <a:buChar char="•"/>
              <a:defRPr/>
            </a:pPr>
            <a:r>
              <a:rPr lang="en-US" sz="1400" dirty="0">
                <a:latin typeface="Times New Roman" panose="02020603050405020304" pitchFamily="18" charset="0"/>
                <a:cs typeface="Times New Roman" panose="02020603050405020304" pitchFamily="18" charset="0"/>
              </a:rPr>
              <a:t>Controlling sentence addresses PED when multiple concurrent sentences</a:t>
            </a:r>
            <a:endParaRPr lang="en-US" sz="1600" dirty="0"/>
          </a:p>
        </p:txBody>
      </p:sp>
      <p:sp>
        <p:nvSpPr>
          <p:cNvPr id="4" name="Slide Number Placeholder 3"/>
          <p:cNvSpPr>
            <a:spLocks noGrp="1"/>
          </p:cNvSpPr>
          <p:nvPr>
            <p:ph type="sldNum" sz="quarter" idx="5"/>
          </p:nvPr>
        </p:nvSpPr>
        <p:spPr/>
        <p:txBody>
          <a:bodyPr/>
          <a:lstStyle/>
          <a:p>
            <a:fld id="{797FBC01-A018-4ED5-AC06-900A4C6E244B}" type="slidenum">
              <a:rPr lang="en-US" smtClean="0"/>
              <a:t>7</a:t>
            </a:fld>
            <a:endParaRPr lang="en-US" dirty="0"/>
          </a:p>
        </p:txBody>
      </p:sp>
    </p:spTree>
    <p:extLst>
      <p:ext uri="{BB962C8B-B14F-4D97-AF65-F5344CB8AC3E}">
        <p14:creationId xmlns:p14="http://schemas.microsoft.com/office/powerpoint/2010/main" val="53161569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4708" indent="-174708" defTabSz="931774">
              <a:buFont typeface="Arial" panose="020B0604020202020204" pitchFamily="34" charset="0"/>
              <a:buChar char="•"/>
              <a:defRPr/>
            </a:pPr>
            <a:r>
              <a:rPr lang="en-US" sz="1400" dirty="0">
                <a:latin typeface="Times New Roman" panose="02020603050405020304" pitchFamily="18" charset="0"/>
                <a:cs typeface="Times New Roman" panose="02020603050405020304" pitchFamily="18" charset="0"/>
              </a:rPr>
              <a:t>Longest concurrent sentence controls parole eligibility to Parole Board</a:t>
            </a:r>
          </a:p>
          <a:p>
            <a:pPr marL="174708" indent="-174708" defTabSz="931774">
              <a:buFont typeface="Arial" panose="020B0604020202020204" pitchFamily="34" charset="0"/>
              <a:buChar char="•"/>
              <a:defRPr/>
            </a:pPr>
            <a:r>
              <a:rPr lang="en-US" sz="1400" dirty="0">
                <a:latin typeface="Times New Roman" panose="02020603050405020304" pitchFamily="18" charset="0"/>
                <a:cs typeface="Times New Roman" panose="02020603050405020304" pitchFamily="18" charset="0"/>
              </a:rPr>
              <a:t>Inmate not eligible for parole until eligible on controlling sentence</a:t>
            </a:r>
          </a:p>
          <a:p>
            <a:pPr marL="174708" indent="-174708" defTabSz="931774">
              <a:buFont typeface="Arial" panose="020B0604020202020204" pitchFamily="34" charset="0"/>
              <a:buChar char="•"/>
              <a:defRPr/>
            </a:pPr>
            <a:r>
              <a:rPr lang="en-US" sz="1400" dirty="0">
                <a:latin typeface="Times New Roman" panose="02020603050405020304" pitchFamily="18" charset="0"/>
                <a:cs typeface="Times New Roman" panose="02020603050405020304" pitchFamily="18" charset="0"/>
              </a:rPr>
              <a:t>Not controlled by the offense but by the length of the minimum sentences; rather longest sentence controls</a:t>
            </a:r>
          </a:p>
        </p:txBody>
      </p:sp>
      <p:sp>
        <p:nvSpPr>
          <p:cNvPr id="4" name="Slide Number Placeholder 3"/>
          <p:cNvSpPr>
            <a:spLocks noGrp="1"/>
          </p:cNvSpPr>
          <p:nvPr>
            <p:ph type="sldNum" sz="quarter" idx="5"/>
          </p:nvPr>
        </p:nvSpPr>
        <p:spPr/>
        <p:txBody>
          <a:bodyPr/>
          <a:lstStyle/>
          <a:p>
            <a:fld id="{797FBC01-A018-4ED5-AC06-900A4C6E244B}" type="slidenum">
              <a:rPr lang="en-US" smtClean="0"/>
              <a:t>8</a:t>
            </a:fld>
            <a:endParaRPr lang="en-US" dirty="0"/>
          </a:p>
        </p:txBody>
      </p:sp>
    </p:spTree>
    <p:extLst>
      <p:ext uri="{BB962C8B-B14F-4D97-AF65-F5344CB8AC3E}">
        <p14:creationId xmlns:p14="http://schemas.microsoft.com/office/powerpoint/2010/main" val="280905507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4708" indent="-174708" defTabSz="931774">
              <a:buFont typeface="Arial" panose="020B0604020202020204" pitchFamily="34" charset="0"/>
              <a:buChar char="•"/>
              <a:defRPr/>
            </a:pPr>
            <a:r>
              <a:rPr lang="en-US" sz="1400" dirty="0">
                <a:latin typeface="Times New Roman" panose="02020603050405020304" pitchFamily="18" charset="0"/>
                <a:cs typeface="Times New Roman" panose="02020603050405020304" pitchFamily="18" charset="0"/>
              </a:rPr>
              <a:t>In example:</a:t>
            </a:r>
          </a:p>
          <a:p>
            <a:pPr marL="640594" lvl="1" indent="-174708" defTabSz="931774">
              <a:buFont typeface="Arial" panose="020B0604020202020204" pitchFamily="34" charset="0"/>
              <a:buChar char="•"/>
              <a:defRPr/>
            </a:pPr>
            <a:r>
              <a:rPr lang="en-US" sz="1400" dirty="0">
                <a:latin typeface="Times New Roman" panose="02020603050405020304" pitchFamily="18" charset="0"/>
                <a:cs typeface="Times New Roman" panose="02020603050405020304" pitchFamily="18" charset="0"/>
              </a:rPr>
              <a:t>Counts 1 and 2 concurrent sentences; Count 1 MIN 5 years Count 2 MIN 1 year, Count 1 controls when seen by Parole Board</a:t>
            </a:r>
          </a:p>
          <a:p>
            <a:pPr marL="640594" lvl="1" indent="-174708" defTabSz="931774">
              <a:buFont typeface="Arial" panose="020B0604020202020204" pitchFamily="34" charset="0"/>
              <a:buChar char="•"/>
              <a:defRPr/>
            </a:pPr>
            <a:r>
              <a:rPr lang="en-US" sz="1400" dirty="0">
                <a:latin typeface="Times New Roman" panose="02020603050405020304" pitchFamily="18" charset="0"/>
                <a:cs typeface="Times New Roman" panose="02020603050405020304" pitchFamily="18" charset="0"/>
              </a:rPr>
              <a:t>Count 1 cat B felony, not eligible for extra credits, PED = 5 years</a:t>
            </a:r>
          </a:p>
          <a:p>
            <a:pPr marL="640594" lvl="1" indent="-174708" defTabSz="931774">
              <a:buFont typeface="Arial" panose="020B0604020202020204" pitchFamily="34" charset="0"/>
              <a:buChar char="•"/>
              <a:defRPr/>
            </a:pPr>
            <a:r>
              <a:rPr lang="en-US" sz="1400" dirty="0">
                <a:latin typeface="Times New Roman" panose="02020603050405020304" pitchFamily="18" charset="0"/>
                <a:cs typeface="Times New Roman" panose="02020603050405020304" pitchFamily="18" charset="0"/>
              </a:rPr>
              <a:t>Count 2 cat C felony, eligible for extra credits, at minimum likely only serve 6 </a:t>
            </a:r>
            <a:r>
              <a:rPr lang="en-US" sz="1400" dirty="0" err="1">
                <a:latin typeface="Times New Roman" panose="02020603050405020304" pitchFamily="18" charset="0"/>
                <a:cs typeface="Times New Roman" panose="02020603050405020304" pitchFamily="18" charset="0"/>
              </a:rPr>
              <a:t>mo</a:t>
            </a:r>
            <a:r>
              <a:rPr lang="en-US" sz="1400" dirty="0">
                <a:latin typeface="Times New Roman" panose="02020603050405020304" pitchFamily="18" charset="0"/>
                <a:cs typeface="Times New Roman" panose="02020603050405020304" pitchFamily="18" charset="0"/>
              </a:rPr>
              <a:t> to 2 years</a:t>
            </a:r>
          </a:p>
          <a:p>
            <a:pPr marL="640594" lvl="1" indent="-174708" defTabSz="931774">
              <a:buFont typeface="Arial" panose="020B0604020202020204" pitchFamily="34" charset="0"/>
              <a:buChar char="•"/>
              <a:defRPr/>
            </a:pPr>
            <a:r>
              <a:rPr lang="en-US" sz="1400" dirty="0">
                <a:latin typeface="Times New Roman" panose="02020603050405020304" pitchFamily="18" charset="0"/>
                <a:cs typeface="Times New Roman" panose="02020603050405020304" pitchFamily="18" charset="0"/>
              </a:rPr>
              <a:t>Because Count 2 expire before Count 1 eligible for parole, Count 2 expires and starts serving consecutive Count 3 before eligible for parole</a:t>
            </a:r>
          </a:p>
          <a:p>
            <a:pPr marL="640594" lvl="1" indent="-174708" defTabSz="931774">
              <a:buFont typeface="Arial" panose="020B0604020202020204" pitchFamily="34" charset="0"/>
              <a:buChar char="•"/>
              <a:defRPr/>
            </a:pPr>
            <a:r>
              <a:rPr lang="en-US" sz="1400" dirty="0">
                <a:latin typeface="Times New Roman" panose="02020603050405020304" pitchFamily="18" charset="0"/>
                <a:cs typeface="Times New Roman" panose="02020603050405020304" pitchFamily="18" charset="0"/>
              </a:rPr>
              <a:t>Count 3 cat B felony, not eligible for extra credits.</a:t>
            </a:r>
          </a:p>
          <a:p>
            <a:pPr marL="640594" lvl="1" indent="-174708" defTabSz="931774">
              <a:buFont typeface="Arial" panose="020B0604020202020204" pitchFamily="34" charset="0"/>
              <a:buChar char="•"/>
              <a:defRPr/>
            </a:pPr>
            <a:r>
              <a:rPr lang="en-US" sz="1400" dirty="0">
                <a:latin typeface="Times New Roman" panose="02020603050405020304" pitchFamily="18" charset="0"/>
                <a:cs typeface="Times New Roman" panose="02020603050405020304" pitchFamily="18" charset="0"/>
              </a:rPr>
              <a:t>Controlling sentence remains Count 1 because Count 3 CS to Count 2 not CC to Count 1.</a:t>
            </a:r>
          </a:p>
          <a:p>
            <a:pPr marL="8686" lvl="0" indent="0" defTabSz="931774">
              <a:buFont typeface="Arial" panose="020B0604020202020204" pitchFamily="34" charset="0"/>
              <a:buNone/>
              <a:defRPr/>
            </a:pPr>
            <a:endParaRPr lang="en-US" sz="1400" dirty="0">
              <a:latin typeface="Times New Roman" panose="02020603050405020304" pitchFamily="18" charset="0"/>
              <a:cs typeface="Times New Roman" panose="02020603050405020304" pitchFamily="18" charset="0"/>
            </a:endParaRPr>
          </a:p>
          <a:p>
            <a:pPr marL="8686" lvl="0" indent="0" defTabSz="931774">
              <a:buFont typeface="Arial" panose="020B0604020202020204" pitchFamily="34" charset="0"/>
              <a:buNone/>
              <a:defRPr/>
            </a:pPr>
            <a:endParaRPr lang="en-US" sz="1400" dirty="0">
              <a:latin typeface="Times New Roman" panose="02020603050405020304" pitchFamily="18" charset="0"/>
              <a:cs typeface="Times New Roman" panose="02020603050405020304" pitchFamily="18" charset="0"/>
            </a:endParaRPr>
          </a:p>
          <a:p>
            <a:pPr marL="8686" lvl="0" indent="0" defTabSz="931774">
              <a:buFont typeface="Arial" panose="020B0604020202020204" pitchFamily="34" charset="0"/>
              <a:buNone/>
              <a:defRPr/>
            </a:pPr>
            <a:r>
              <a:rPr lang="en-US" sz="1400" dirty="0"/>
              <a:t>QUESTIONS AS TO THE 2</a:t>
            </a:r>
            <a:r>
              <a:rPr lang="en-US" sz="1400" baseline="30000" dirty="0"/>
              <a:t>nd</a:t>
            </a:r>
            <a:r>
              <a:rPr lang="en-US" sz="1400" dirty="0"/>
              <a:t> ISSUE?</a:t>
            </a:r>
          </a:p>
          <a:p>
            <a:pPr marL="465886" lvl="1" indent="0" defTabSz="931774">
              <a:buFont typeface="Arial" panose="020B0604020202020204" pitchFamily="34" charset="0"/>
              <a:buNone/>
              <a:defRPr/>
            </a:pPr>
            <a:endParaRPr lang="en-US" sz="1400" dirty="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797FBC01-A018-4ED5-AC06-900A4C6E244B}" type="slidenum">
              <a:rPr lang="en-US" smtClean="0"/>
              <a:t>9</a:t>
            </a:fld>
            <a:endParaRPr lang="en-US" dirty="0"/>
          </a:p>
        </p:txBody>
      </p:sp>
    </p:spTree>
    <p:extLst>
      <p:ext uri="{BB962C8B-B14F-4D97-AF65-F5344CB8AC3E}">
        <p14:creationId xmlns:p14="http://schemas.microsoft.com/office/powerpoint/2010/main" val="169053522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9" name="Group 18"/>
          <p:cNvGrpSpPr/>
          <p:nvPr/>
        </p:nvGrpSpPr>
        <p:grpSpPr>
          <a:xfrm>
            <a:off x="546100" y="-4763"/>
            <a:ext cx="5014912" cy="6862763"/>
            <a:chOff x="2928938" y="-4763"/>
            <a:chExt cx="5014912" cy="6862763"/>
          </a:xfrm>
        </p:grpSpPr>
        <p:sp>
          <p:nvSpPr>
            <p:cNvPr id="22" name="Freeform 6"/>
            <p:cNvSpPr/>
            <p:nvPr/>
          </p:nvSpPr>
          <p:spPr bwMode="auto">
            <a:xfrm>
              <a:off x="3367088" y="-4763"/>
              <a:ext cx="1063625" cy="2782888"/>
            </a:xfrm>
            <a:custGeom>
              <a:avLst/>
              <a:gdLst/>
              <a:ahLst/>
              <a:cxnLst/>
              <a:rect l="0" t="0" r="r" b="b"/>
              <a:pathLst>
                <a:path w="670" h="1753">
                  <a:moveTo>
                    <a:pt x="0" y="1696"/>
                  </a:moveTo>
                  <a:lnTo>
                    <a:pt x="225" y="1753"/>
                  </a:lnTo>
                  <a:lnTo>
                    <a:pt x="670" y="0"/>
                  </a:lnTo>
                  <a:lnTo>
                    <a:pt x="430" y="0"/>
                  </a:lnTo>
                  <a:lnTo>
                    <a:pt x="0" y="1696"/>
                  </a:lnTo>
                  <a:close/>
                </a:path>
              </a:pathLst>
            </a:custGeom>
            <a:solidFill>
              <a:schemeClr val="accent1"/>
            </a:solidFill>
            <a:ln>
              <a:noFill/>
            </a:ln>
          </p:spPr>
        </p:sp>
        <p:sp>
          <p:nvSpPr>
            <p:cNvPr id="23" name="Freeform 7"/>
            <p:cNvSpPr/>
            <p:nvPr/>
          </p:nvSpPr>
          <p:spPr bwMode="auto">
            <a:xfrm>
              <a:off x="2928938" y="-4763"/>
              <a:ext cx="1035050" cy="2673350"/>
            </a:xfrm>
            <a:custGeom>
              <a:avLst/>
              <a:gdLst/>
              <a:ahLst/>
              <a:cxnLst/>
              <a:rect l="0" t="0" r="r" b="b"/>
              <a:pathLst>
                <a:path w="652" h="1684">
                  <a:moveTo>
                    <a:pt x="225" y="1684"/>
                  </a:moveTo>
                  <a:lnTo>
                    <a:pt x="652" y="0"/>
                  </a:lnTo>
                  <a:lnTo>
                    <a:pt x="411" y="0"/>
                  </a:lnTo>
                  <a:lnTo>
                    <a:pt x="0" y="1627"/>
                  </a:lnTo>
                  <a:lnTo>
                    <a:pt x="219" y="1681"/>
                  </a:lnTo>
                  <a:lnTo>
                    <a:pt x="225" y="1684"/>
                  </a:lnTo>
                  <a:close/>
                </a:path>
              </a:pathLst>
            </a:custGeom>
            <a:solidFill>
              <a:schemeClr val="tx1">
                <a:lumMod val="65000"/>
                <a:lumOff val="35000"/>
              </a:schemeClr>
            </a:solidFill>
            <a:ln>
              <a:noFill/>
            </a:ln>
          </p:spPr>
        </p:sp>
        <p:sp>
          <p:nvSpPr>
            <p:cNvPr id="24" name="Freeform 9"/>
            <p:cNvSpPr/>
            <p:nvPr/>
          </p:nvSpPr>
          <p:spPr bwMode="auto">
            <a:xfrm>
              <a:off x="2928938" y="2582862"/>
              <a:ext cx="2693987" cy="4275138"/>
            </a:xfrm>
            <a:custGeom>
              <a:avLst/>
              <a:gdLst/>
              <a:ahLst/>
              <a:cxnLst/>
              <a:rect l="0" t="0" r="r" b="b"/>
              <a:pathLst>
                <a:path w="1697" h="2693">
                  <a:moveTo>
                    <a:pt x="0" y="0"/>
                  </a:moveTo>
                  <a:lnTo>
                    <a:pt x="1622" y="2693"/>
                  </a:lnTo>
                  <a:lnTo>
                    <a:pt x="1697" y="2693"/>
                  </a:lnTo>
                  <a:lnTo>
                    <a:pt x="0" y="0"/>
                  </a:lnTo>
                  <a:close/>
                </a:path>
              </a:pathLst>
            </a:custGeom>
            <a:solidFill>
              <a:schemeClr val="tx1">
                <a:lumMod val="85000"/>
                <a:lumOff val="15000"/>
              </a:schemeClr>
            </a:solidFill>
            <a:ln>
              <a:noFill/>
            </a:ln>
          </p:spPr>
        </p:sp>
        <p:sp>
          <p:nvSpPr>
            <p:cNvPr id="25" name="Freeform 10"/>
            <p:cNvSpPr/>
            <p:nvPr/>
          </p:nvSpPr>
          <p:spPr bwMode="auto">
            <a:xfrm>
              <a:off x="3371850" y="2692400"/>
              <a:ext cx="3332162" cy="4165600"/>
            </a:xfrm>
            <a:custGeom>
              <a:avLst/>
              <a:gdLst/>
              <a:ahLst/>
              <a:cxnLst/>
              <a:rect l="0" t="0" r="r" b="b"/>
              <a:pathLst>
                <a:path w="2099" h="2624">
                  <a:moveTo>
                    <a:pt x="2099" y="2624"/>
                  </a:moveTo>
                  <a:lnTo>
                    <a:pt x="0" y="0"/>
                  </a:lnTo>
                  <a:lnTo>
                    <a:pt x="2021" y="2624"/>
                  </a:lnTo>
                  <a:lnTo>
                    <a:pt x="2099" y="2624"/>
                  </a:lnTo>
                  <a:close/>
                </a:path>
              </a:pathLst>
            </a:custGeom>
            <a:solidFill>
              <a:schemeClr val="accent1">
                <a:lumMod val="50000"/>
              </a:schemeClr>
            </a:solidFill>
            <a:ln>
              <a:noFill/>
            </a:ln>
          </p:spPr>
        </p:sp>
        <p:sp>
          <p:nvSpPr>
            <p:cNvPr id="26" name="Freeform 11"/>
            <p:cNvSpPr/>
            <p:nvPr/>
          </p:nvSpPr>
          <p:spPr bwMode="auto">
            <a:xfrm>
              <a:off x="3367088" y="2687637"/>
              <a:ext cx="4576762" cy="4170363"/>
            </a:xfrm>
            <a:custGeom>
              <a:avLst/>
              <a:gdLst/>
              <a:ahLst/>
              <a:cxnLst/>
              <a:rect l="0" t="0" r="r" b="b"/>
              <a:pathLst>
                <a:path w="2883" h="2627">
                  <a:moveTo>
                    <a:pt x="0" y="0"/>
                  </a:moveTo>
                  <a:lnTo>
                    <a:pt x="3" y="3"/>
                  </a:lnTo>
                  <a:lnTo>
                    <a:pt x="2102" y="2627"/>
                  </a:lnTo>
                  <a:lnTo>
                    <a:pt x="2883" y="2627"/>
                  </a:lnTo>
                  <a:lnTo>
                    <a:pt x="225" y="57"/>
                  </a:lnTo>
                  <a:lnTo>
                    <a:pt x="0" y="0"/>
                  </a:lnTo>
                  <a:close/>
                </a:path>
              </a:pathLst>
            </a:custGeom>
            <a:solidFill>
              <a:schemeClr val="accent1">
                <a:lumMod val="75000"/>
              </a:schemeClr>
            </a:solidFill>
            <a:ln>
              <a:noFill/>
            </a:ln>
          </p:spPr>
        </p:sp>
        <p:sp>
          <p:nvSpPr>
            <p:cNvPr id="27" name="Freeform 12"/>
            <p:cNvSpPr/>
            <p:nvPr/>
          </p:nvSpPr>
          <p:spPr bwMode="auto">
            <a:xfrm>
              <a:off x="2928938" y="2578100"/>
              <a:ext cx="3584575" cy="4279900"/>
            </a:xfrm>
            <a:custGeom>
              <a:avLst/>
              <a:gdLst/>
              <a:ahLst/>
              <a:cxnLst/>
              <a:rect l="0" t="0" r="r" b="b"/>
              <a:pathLst>
                <a:path w="2258" h="2696">
                  <a:moveTo>
                    <a:pt x="2258" y="2696"/>
                  </a:moveTo>
                  <a:lnTo>
                    <a:pt x="264" y="111"/>
                  </a:lnTo>
                  <a:lnTo>
                    <a:pt x="228" y="60"/>
                  </a:lnTo>
                  <a:lnTo>
                    <a:pt x="225" y="57"/>
                  </a:lnTo>
                  <a:lnTo>
                    <a:pt x="0" y="0"/>
                  </a:lnTo>
                  <a:lnTo>
                    <a:pt x="0" y="3"/>
                  </a:lnTo>
                  <a:lnTo>
                    <a:pt x="1697" y="2696"/>
                  </a:lnTo>
                  <a:lnTo>
                    <a:pt x="2258" y="2696"/>
                  </a:lnTo>
                  <a:close/>
                </a:path>
              </a:pathLst>
            </a:custGeom>
            <a:solidFill>
              <a:schemeClr val="tx1">
                <a:lumMod val="75000"/>
                <a:lumOff val="25000"/>
              </a:schemeClr>
            </a:solidFill>
            <a:ln>
              <a:noFill/>
            </a:ln>
          </p:spPr>
        </p:sp>
      </p:grpSp>
      <p:sp>
        <p:nvSpPr>
          <p:cNvPr id="2" name="Title 1"/>
          <p:cNvSpPr>
            <a:spLocks noGrp="1"/>
          </p:cNvSpPr>
          <p:nvPr>
            <p:ph type="ctrTitle"/>
          </p:nvPr>
        </p:nvSpPr>
        <p:spPr>
          <a:xfrm>
            <a:off x="2928401" y="1380068"/>
            <a:ext cx="8574622" cy="2616199"/>
          </a:xfrm>
        </p:spPr>
        <p:txBody>
          <a:bodyPr anchor="b">
            <a:normAutofit/>
          </a:bodyPr>
          <a:lstStyle>
            <a:lvl1pPr algn="r">
              <a:defRPr sz="6000">
                <a:effectLst/>
              </a:defRPr>
            </a:lvl1pPr>
          </a:lstStyle>
          <a:p>
            <a:r>
              <a:rPr lang="en-US"/>
              <a:t>Click to edit Master title style</a:t>
            </a:r>
            <a:endParaRPr lang="en-US" dirty="0"/>
          </a:p>
        </p:txBody>
      </p:sp>
      <p:sp>
        <p:nvSpPr>
          <p:cNvPr id="3" name="Subtitle 2"/>
          <p:cNvSpPr>
            <a:spLocks noGrp="1"/>
          </p:cNvSpPr>
          <p:nvPr>
            <p:ph type="subTitle" idx="1"/>
          </p:nvPr>
        </p:nvSpPr>
        <p:spPr>
          <a:xfrm>
            <a:off x="4515377" y="3996267"/>
            <a:ext cx="6987645" cy="1388534"/>
          </a:xfrm>
        </p:spPr>
        <p:txBody>
          <a:bodyPr anchor="t">
            <a:normAutofit/>
          </a:bodyPr>
          <a:lstStyle>
            <a:lvl1pPr marL="0" indent="0" algn="r">
              <a:buNone/>
              <a:defRPr sz="21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pPr algn="l"/>
            <a:fld id="{A5B0A250-5CC0-1746-B209-08E8B0DAE6AF}" type="datetimeFigureOut">
              <a:rPr lang="en-US" smtClean="0"/>
              <a:pPr algn="l"/>
              <a:t>4/19/2022</a:t>
            </a:fld>
            <a:endParaRPr lang="en-US" dirty="0"/>
          </a:p>
        </p:txBody>
      </p:sp>
      <p:sp>
        <p:nvSpPr>
          <p:cNvPr id="5" name="Footer Placeholder 4"/>
          <p:cNvSpPr>
            <a:spLocks noGrp="1"/>
          </p:cNvSpPr>
          <p:nvPr>
            <p:ph type="ftr" sz="quarter" idx="11"/>
          </p:nvPr>
        </p:nvSpPr>
        <p:spPr>
          <a:xfrm>
            <a:off x="5332412" y="5883275"/>
            <a:ext cx="4324044" cy="365125"/>
          </a:xfrm>
        </p:spPr>
        <p:txBody>
          <a:bodyPr/>
          <a:lstStyle/>
          <a:p>
            <a:endParaRPr lang="en-US" dirty="0"/>
          </a:p>
        </p:txBody>
      </p:sp>
      <p:sp>
        <p:nvSpPr>
          <p:cNvPr id="6" name="Slide Number Placeholder 5"/>
          <p:cNvSpPr>
            <a:spLocks noGrp="1"/>
          </p:cNvSpPr>
          <p:nvPr>
            <p:ph type="sldNum" sz="quarter" idx="12"/>
          </p:nvPr>
        </p:nvSpPr>
        <p:spPr/>
        <p:txBody>
          <a:bodyPr/>
          <a:lstStyle/>
          <a:p>
            <a:fld id="{49ABCAEC-7D34-E549-A96E-FCEDAADBE4B0}" type="slidenum">
              <a:rPr lang="en-US" smtClean="0"/>
              <a:t>‹#›</a:t>
            </a:fld>
            <a:endParaRPr lang="en-US" dirty="0"/>
          </a:p>
        </p:txBody>
      </p:sp>
    </p:spTree>
    <p:extLst>
      <p:ext uri="{BB962C8B-B14F-4D97-AF65-F5344CB8AC3E}">
        <p14:creationId xmlns:p14="http://schemas.microsoft.com/office/powerpoint/2010/main" val="290377137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1" y="4732865"/>
            <a:ext cx="10018711" cy="566738"/>
          </a:xfrm>
        </p:spPr>
        <p:txBody>
          <a:bodyPr anchor="b">
            <a:normAutofit/>
          </a:bodyPr>
          <a:lstStyle>
            <a:lvl1pPr algn="ctr">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2386012" y="932112"/>
            <a:ext cx="8225944" cy="3164976"/>
          </a:xfrm>
          <a:prstGeom prst="roundRect">
            <a:avLst>
              <a:gd name="adj" fmla="val 43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dirty="0"/>
              <a:t>Click icon to add picture</a:t>
            </a:r>
          </a:p>
        </p:txBody>
      </p:sp>
      <p:sp>
        <p:nvSpPr>
          <p:cNvPr id="4" name="Text Placeholder 3"/>
          <p:cNvSpPr>
            <a:spLocks noGrp="1"/>
          </p:cNvSpPr>
          <p:nvPr>
            <p:ph type="body" sz="half" idx="2"/>
          </p:nvPr>
        </p:nvSpPr>
        <p:spPr>
          <a:xfrm>
            <a:off x="1484311" y="5299603"/>
            <a:ext cx="10018711" cy="493712"/>
          </a:xfrm>
        </p:spPr>
        <p:txBody>
          <a:bodyPr>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A5B0A250-5CC0-1746-B209-08E8B0DAE6AF}" type="datetimeFigureOut">
              <a:rPr lang="en-US" smtClean="0"/>
              <a:pPr/>
              <a:t>4/19/2022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9ABCAEC-7D34-E549-A96E-FCEDAADBE4B0}" type="slidenum">
              <a:rPr lang="en-US" smtClean="0"/>
              <a:pPr/>
              <a:t>‹#›</a:t>
            </a:fld>
            <a:endParaRPr lang="en-US" dirty="0"/>
          </a:p>
        </p:txBody>
      </p:sp>
    </p:spTree>
    <p:extLst>
      <p:ext uri="{BB962C8B-B14F-4D97-AF65-F5344CB8AC3E}">
        <p14:creationId xmlns:p14="http://schemas.microsoft.com/office/powerpoint/2010/main" val="382999785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2" y="685800"/>
            <a:ext cx="10018711" cy="3048000"/>
          </a:xfrm>
        </p:spPr>
        <p:txBody>
          <a:bodyPr anchor="ctr">
            <a:normAutofit/>
          </a:bodyPr>
          <a:lstStyle>
            <a:lvl1pPr algn="ctr">
              <a:defRPr sz="3200" b="0" cap="none"/>
            </a:lvl1pPr>
          </a:lstStyle>
          <a:p>
            <a:r>
              <a:rPr lang="en-US"/>
              <a:t>Click to edit Master title style</a:t>
            </a:r>
            <a:endParaRPr lang="en-US" dirty="0"/>
          </a:p>
        </p:txBody>
      </p:sp>
      <p:sp>
        <p:nvSpPr>
          <p:cNvPr id="3" name="Text Placeholder 2"/>
          <p:cNvSpPr>
            <a:spLocks noGrp="1"/>
          </p:cNvSpPr>
          <p:nvPr>
            <p:ph type="body" idx="1"/>
          </p:nvPr>
        </p:nvSpPr>
        <p:spPr>
          <a:xfrm>
            <a:off x="1484312" y="4343400"/>
            <a:ext cx="10018713"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5B0A250-5CC0-1746-B209-08E8B0DAE6AF}" type="datetimeFigureOut">
              <a:rPr lang="en-US" smtClean="0"/>
              <a:pPr/>
              <a:t>4/19/2022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9ABCAEC-7D34-E549-A96E-FCEDAADBE4B0}" type="slidenum">
              <a:rPr lang="en-US" smtClean="0"/>
              <a:pPr/>
              <a:t>‹#›</a:t>
            </a:fld>
            <a:endParaRPr lang="en-US" dirty="0"/>
          </a:p>
        </p:txBody>
      </p:sp>
    </p:spTree>
    <p:extLst>
      <p:ext uri="{BB962C8B-B14F-4D97-AF65-F5344CB8AC3E}">
        <p14:creationId xmlns:p14="http://schemas.microsoft.com/office/powerpoint/2010/main" val="252332849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2436811" y="3428999"/>
            <a:ext cx="8532815" cy="381000"/>
          </a:xfrm>
        </p:spPr>
        <p:txBody>
          <a:bodyPr anchor="ctr">
            <a:normAutofit/>
          </a:bodyPr>
          <a:lstStyle>
            <a:lvl1pPr marL="0" indent="0">
              <a:buFontTx/>
              <a:buNone/>
              <a:defRPr sz="18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1484311" y="4343400"/>
            <a:ext cx="10018711"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5B0A250-5CC0-1746-B209-08E8B0DAE6AF}" type="datetimeFigureOut">
              <a:rPr lang="en-US" smtClean="0"/>
              <a:pPr/>
              <a:t>4/19/2022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9ABCAEC-7D34-E549-A96E-FCEDAADBE4B0}" type="slidenum">
              <a:rPr lang="en-US" smtClean="0"/>
              <a:pPr/>
              <a:t>‹#›</a:t>
            </a:fld>
            <a:endParaRPr lang="en-US" dirty="0"/>
          </a:p>
        </p:txBody>
      </p:sp>
    </p:spTree>
    <p:extLst>
      <p:ext uri="{BB962C8B-B14F-4D97-AF65-F5344CB8AC3E}">
        <p14:creationId xmlns:p14="http://schemas.microsoft.com/office/powerpoint/2010/main" val="323587127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484313" y="3308581"/>
            <a:ext cx="10018709" cy="1468800"/>
          </a:xfrm>
        </p:spPr>
        <p:txBody>
          <a:bodyPr anchor="b">
            <a:normAutofit/>
          </a:bodyPr>
          <a:lstStyle>
            <a:lvl1pPr algn="r">
              <a:defRPr sz="3200" b="0" cap="none"/>
            </a:lvl1pPr>
          </a:lstStyle>
          <a:p>
            <a:r>
              <a:rPr lang="en-US"/>
              <a:t>Click to edit Master title style</a:t>
            </a:r>
            <a:endParaRPr lang="en-US" dirty="0"/>
          </a:p>
        </p:txBody>
      </p:sp>
      <p:sp>
        <p:nvSpPr>
          <p:cNvPr id="3" name="Text Placeholder 2"/>
          <p:cNvSpPr>
            <a:spLocks noGrp="1"/>
          </p:cNvSpPr>
          <p:nvPr>
            <p:ph type="body" idx="1"/>
          </p:nvPr>
        </p:nvSpPr>
        <p:spPr>
          <a:xfrm>
            <a:off x="1484312" y="4777381"/>
            <a:ext cx="10018710"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5B0A250-5CC0-1746-B209-08E8B0DAE6AF}" type="datetimeFigureOut">
              <a:rPr lang="en-US" smtClean="0"/>
              <a:pPr/>
              <a:t>4/19/2022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9ABCAEC-7D34-E549-A96E-FCEDAADBE4B0}" type="slidenum">
              <a:rPr lang="en-US" smtClean="0"/>
              <a:pPr/>
              <a:t>‹#›</a:t>
            </a:fld>
            <a:endParaRPr lang="en-US" dirty="0"/>
          </a:p>
        </p:txBody>
      </p:sp>
    </p:spTree>
    <p:extLst>
      <p:ext uri="{BB962C8B-B14F-4D97-AF65-F5344CB8AC3E}">
        <p14:creationId xmlns:p14="http://schemas.microsoft.com/office/powerpoint/2010/main" val="350526986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1484313" y="3886200"/>
            <a:ext cx="10018710" cy="889000"/>
          </a:xfrm>
        </p:spPr>
        <p:txBody>
          <a:bodyPr vert="horz" lIns="91440" tIns="45720" rIns="91440" bIns="45720" rtlCol="0" anchor="b">
            <a:normAutofit/>
          </a:bodyPr>
          <a:lstStyle>
            <a:lvl1pPr algn="r">
              <a:buNone/>
              <a:defRPr lang="en-US" sz="2400" b="0" cap="none" dirty="0">
                <a:ln w="3175" cmpd="sng">
                  <a:noFill/>
                </a:ln>
                <a:solidFill>
                  <a:schemeClr val="tx1"/>
                </a:solidFill>
                <a:effectLst/>
              </a:defRPr>
            </a:lvl1pPr>
          </a:lstStyle>
          <a:p>
            <a:pPr marL="0" lvl="0">
              <a:spcBef>
                <a:spcPct val="0"/>
              </a:spcBef>
              <a:buNone/>
            </a:pPr>
            <a:r>
              <a:rPr lang="en-US"/>
              <a:t>Click to edit Master text styles</a:t>
            </a:r>
          </a:p>
        </p:txBody>
      </p:sp>
      <p:sp>
        <p:nvSpPr>
          <p:cNvPr id="3" name="Text Placeholder 2"/>
          <p:cNvSpPr>
            <a:spLocks noGrp="1"/>
          </p:cNvSpPr>
          <p:nvPr>
            <p:ph type="body" idx="1"/>
          </p:nvPr>
        </p:nvSpPr>
        <p:spPr>
          <a:xfrm>
            <a:off x="1484312" y="4775200"/>
            <a:ext cx="10018710" cy="1016000"/>
          </a:xfrm>
        </p:spPr>
        <p:txBody>
          <a:bodyPr anchor="t">
            <a:norm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5B0A250-5CC0-1746-B209-08E8B0DAE6AF}" type="datetimeFigureOut">
              <a:rPr lang="en-US" smtClean="0"/>
              <a:pPr/>
              <a:t>4/19/2022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9ABCAEC-7D34-E549-A96E-FCEDAADBE4B0}" type="slidenum">
              <a:rPr lang="en-US" smtClean="0"/>
              <a:pPr/>
              <a:t>‹#›</a:t>
            </a:fld>
            <a:endParaRPr lang="en-US" dirty="0"/>
          </a:p>
        </p:txBody>
      </p:sp>
    </p:spTree>
    <p:extLst>
      <p:ext uri="{BB962C8B-B14F-4D97-AF65-F5344CB8AC3E}">
        <p14:creationId xmlns:p14="http://schemas.microsoft.com/office/powerpoint/2010/main" val="108265735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1484313" y="685800"/>
            <a:ext cx="10018712" cy="2727325"/>
          </a:xfrm>
        </p:spPr>
        <p:txBody>
          <a:bodyPr vert="horz" lIns="91440" tIns="45720" rIns="91440" bIns="45720" rtlCol="0" anchor="ctr">
            <a:normAutofit/>
          </a:bodyPr>
          <a:lstStyle>
            <a:lvl1pPr>
              <a:defRPr lang="en-US" b="0" dirty="0"/>
            </a:lvl1pPr>
          </a:lstStyle>
          <a:p>
            <a:pPr marL="0" lvl="0"/>
            <a:r>
              <a:rPr lang="en-US"/>
              <a:t>Click to edit Master title style</a:t>
            </a:r>
            <a:endParaRPr lang="en-US" dirty="0"/>
          </a:p>
        </p:txBody>
      </p:sp>
      <p:sp>
        <p:nvSpPr>
          <p:cNvPr id="10" name="Text Placeholder 9"/>
          <p:cNvSpPr>
            <a:spLocks noGrp="1"/>
          </p:cNvSpPr>
          <p:nvPr>
            <p:ph type="body" sz="quarter" idx="13"/>
          </p:nvPr>
        </p:nvSpPr>
        <p:spPr>
          <a:xfrm>
            <a:off x="1484312" y="3505200"/>
            <a:ext cx="10018713" cy="838200"/>
          </a:xfrm>
        </p:spPr>
        <p:txBody>
          <a:bodyPr vert="horz" lIns="91440" tIns="45720" rIns="91440" bIns="45720" rtlCol="0" anchor="b">
            <a:normAutofit/>
          </a:bodyPr>
          <a:lstStyle>
            <a:lvl1pPr>
              <a:buNone/>
              <a:defRPr lang="en-US" sz="2800" b="0" cap="none" dirty="0">
                <a:ln w="3175" cmpd="sng">
                  <a:noFill/>
                </a:ln>
                <a:solidFill>
                  <a:schemeClr val="tx1"/>
                </a:solidFill>
                <a:effectLst/>
              </a:defRPr>
            </a:lvl1pPr>
          </a:lstStyle>
          <a:p>
            <a:pPr marL="0" lvl="0">
              <a:spcBef>
                <a:spcPct val="0"/>
              </a:spcBef>
              <a:buNone/>
            </a:pPr>
            <a:r>
              <a:rPr lang="en-US"/>
              <a:t>Click to edit Master text styles</a:t>
            </a:r>
          </a:p>
        </p:txBody>
      </p:sp>
      <p:sp>
        <p:nvSpPr>
          <p:cNvPr id="3" name="Text Placeholder 2"/>
          <p:cNvSpPr>
            <a:spLocks noGrp="1"/>
          </p:cNvSpPr>
          <p:nvPr>
            <p:ph type="body" idx="1"/>
          </p:nvPr>
        </p:nvSpPr>
        <p:spPr>
          <a:xfrm>
            <a:off x="1484311" y="4343400"/>
            <a:ext cx="10018713" cy="14478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5B0A250-5CC0-1746-B209-08E8B0DAE6AF}" type="datetimeFigureOut">
              <a:rPr lang="en-US" smtClean="0"/>
              <a:pPr/>
              <a:t>4/19/2022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9ABCAEC-7D34-E549-A96E-FCEDAADBE4B0}" type="slidenum">
              <a:rPr lang="en-US" smtClean="0"/>
              <a:pPr/>
              <a:t>‹#›</a:t>
            </a:fld>
            <a:endParaRPr lang="en-US" dirty="0"/>
          </a:p>
        </p:txBody>
      </p:sp>
    </p:spTree>
    <p:extLst>
      <p:ext uri="{BB962C8B-B14F-4D97-AF65-F5344CB8AC3E}">
        <p14:creationId xmlns:p14="http://schemas.microsoft.com/office/powerpoint/2010/main" val="336826949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ctr">
              <a:defRPr/>
            </a:lvl1p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5B0A250-5CC0-1746-B209-08E8B0DAE6AF}" type="datetimeFigureOut">
              <a:rPr lang="en-US" smtClean="0"/>
              <a:pPr/>
              <a:t>4/19/2022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9ABCAEC-7D34-E549-A96E-FCEDAADBE4B0}" type="slidenum">
              <a:rPr lang="en-US" smtClean="0"/>
              <a:pPr/>
              <a:t>‹#›</a:t>
            </a:fld>
            <a:endParaRPr lang="en-US" dirty="0"/>
          </a:p>
        </p:txBody>
      </p:sp>
    </p:spTree>
    <p:extLst>
      <p:ext uri="{BB962C8B-B14F-4D97-AF65-F5344CB8AC3E}">
        <p14:creationId xmlns:p14="http://schemas.microsoft.com/office/powerpoint/2010/main" val="141425512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732655" y="685800"/>
            <a:ext cx="1770369" cy="51054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484312" y="685800"/>
            <a:ext cx="8019742" cy="5105400"/>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5B0A250-5CC0-1746-B209-08E8B0DAE6AF}" type="datetimeFigureOut">
              <a:rPr lang="en-US" smtClean="0"/>
              <a:pPr/>
              <a:t>4/19/2022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9ABCAEC-7D34-E549-A96E-FCEDAADBE4B0}" type="slidenum">
              <a:rPr lang="en-US" smtClean="0"/>
              <a:pPr/>
              <a:t>‹#›</a:t>
            </a:fld>
            <a:endParaRPr lang="en-US" dirty="0"/>
          </a:p>
        </p:txBody>
      </p:sp>
    </p:spTree>
    <p:extLst>
      <p:ext uri="{BB962C8B-B14F-4D97-AF65-F5344CB8AC3E}">
        <p14:creationId xmlns:p14="http://schemas.microsoft.com/office/powerpoint/2010/main" val="258122161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12" name="Content Placeholder 2"/>
          <p:cNvSpPr>
            <a:spLocks noGrp="1"/>
          </p:cNvSpPr>
          <p:nvPr>
            <p:ph sz="quarter" idx="13"/>
          </p:nvPr>
        </p:nvSpPr>
        <p:spPr>
          <a:xfrm>
            <a:off x="913774" y="2367092"/>
            <a:ext cx="10363826" cy="342410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5B0A250-5CC0-1746-B209-08E8B0DAE6AF}" type="datetimeFigureOut">
              <a:rPr lang="en-US" smtClean="0"/>
              <a:pPr/>
              <a:t>4/19/2022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9ABCAEC-7D34-E549-A96E-FCEDAADBE4B0}" type="slidenum">
              <a:rPr lang="en-US" smtClean="0"/>
              <a:pPr/>
              <a:t>‹#›</a:t>
            </a:fld>
            <a:endParaRPr lang="en-US" dirty="0"/>
          </a:p>
        </p:txBody>
      </p:sp>
    </p:spTree>
    <p:extLst>
      <p:ext uri="{BB962C8B-B14F-4D97-AF65-F5344CB8AC3E}">
        <p14:creationId xmlns:p14="http://schemas.microsoft.com/office/powerpoint/2010/main" val="25373563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5B0A250-5CC0-1746-B209-08E8B0DAE6AF}" type="datetimeFigureOut">
              <a:rPr lang="en-US" smtClean="0"/>
              <a:pPr/>
              <a:t>4/19/2022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10951856" y="5867131"/>
            <a:ext cx="551167" cy="365125"/>
          </a:xfrm>
        </p:spPr>
        <p:txBody>
          <a:bodyPr/>
          <a:lstStyle/>
          <a:p>
            <a:fld id="{49ABCAEC-7D34-E549-A96E-FCEDAADBE4B0}" type="slidenum">
              <a:rPr lang="en-US" smtClean="0"/>
              <a:pPr/>
              <a:t>‹#›</a:t>
            </a:fld>
            <a:endParaRPr lang="en-US" dirty="0"/>
          </a:p>
        </p:txBody>
      </p:sp>
    </p:spTree>
    <p:extLst>
      <p:ext uri="{BB962C8B-B14F-4D97-AF65-F5344CB8AC3E}">
        <p14:creationId xmlns:p14="http://schemas.microsoft.com/office/powerpoint/2010/main" val="240209841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72279" y="2666999"/>
            <a:ext cx="8930747" cy="2110382"/>
          </a:xfrm>
        </p:spPr>
        <p:txBody>
          <a:bodyPr anchor="b"/>
          <a:lstStyle>
            <a:lvl1pPr algn="r">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2572278" y="4777381"/>
            <a:ext cx="8930748"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5B0A250-5CC0-1746-B209-08E8B0DAE6AF}" type="datetimeFigureOut">
              <a:rPr lang="en-US" smtClean="0"/>
              <a:t>4/19/2022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9ABCAEC-7D34-E549-A96E-FCEDAADBE4B0}" type="slidenum">
              <a:rPr lang="en-US" smtClean="0"/>
              <a:t>‹#›</a:t>
            </a:fld>
            <a:endParaRPr lang="en-US" dirty="0"/>
          </a:p>
        </p:txBody>
      </p:sp>
    </p:spTree>
    <p:extLst>
      <p:ext uri="{BB962C8B-B14F-4D97-AF65-F5344CB8AC3E}">
        <p14:creationId xmlns:p14="http://schemas.microsoft.com/office/powerpoint/2010/main" val="389904457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84311" y="685800"/>
            <a:ext cx="10018713" cy="1752599"/>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484312" y="2666999"/>
            <a:ext cx="4895055" cy="3124201"/>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607967" y="2667000"/>
            <a:ext cx="4895056" cy="3124200"/>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A5B0A250-5CC0-1746-B209-08E8B0DAE6AF}" type="datetimeFigureOut">
              <a:rPr lang="en-US" smtClean="0"/>
              <a:pPr/>
              <a:t>4/19/2022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9ABCAEC-7D34-E549-A96E-FCEDAADBE4B0}" type="slidenum">
              <a:rPr lang="en-US" smtClean="0"/>
              <a:pPr/>
              <a:t>‹#›</a:t>
            </a:fld>
            <a:endParaRPr lang="en-US" dirty="0"/>
          </a:p>
        </p:txBody>
      </p:sp>
    </p:spTree>
    <p:extLst>
      <p:ext uri="{BB962C8B-B14F-4D97-AF65-F5344CB8AC3E}">
        <p14:creationId xmlns:p14="http://schemas.microsoft.com/office/powerpoint/2010/main" val="5014629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772179" y="2658533"/>
            <a:ext cx="4607188"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484311" y="3335337"/>
            <a:ext cx="4895056" cy="2455862"/>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880487" y="2667000"/>
            <a:ext cx="4622537"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607967" y="3335337"/>
            <a:ext cx="4895056" cy="2455862"/>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A5B0A250-5CC0-1746-B209-08E8B0DAE6AF}" type="datetimeFigureOut">
              <a:rPr lang="en-US" smtClean="0"/>
              <a:pPr/>
              <a:t>4/19/2022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9ABCAEC-7D34-E549-A96E-FCEDAADBE4B0}" type="slidenum">
              <a:rPr lang="en-US" smtClean="0"/>
              <a:pPr/>
              <a:t>‹#›</a:t>
            </a:fld>
            <a:endParaRPr lang="en-US" dirty="0"/>
          </a:p>
        </p:txBody>
      </p:sp>
    </p:spTree>
    <p:extLst>
      <p:ext uri="{BB962C8B-B14F-4D97-AF65-F5344CB8AC3E}">
        <p14:creationId xmlns:p14="http://schemas.microsoft.com/office/powerpoint/2010/main" val="22064742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A5B0A250-5CC0-1746-B209-08E8B0DAE6AF}" type="datetimeFigureOut">
              <a:rPr lang="en-US" smtClean="0"/>
              <a:t>4/19/2022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9ABCAEC-7D34-E549-A96E-FCEDAADBE4B0}" type="slidenum">
              <a:rPr lang="en-US" smtClean="0"/>
              <a:t>‹#›</a:t>
            </a:fld>
            <a:endParaRPr lang="en-US" dirty="0"/>
          </a:p>
        </p:txBody>
      </p:sp>
    </p:spTree>
    <p:extLst>
      <p:ext uri="{BB962C8B-B14F-4D97-AF65-F5344CB8AC3E}">
        <p14:creationId xmlns:p14="http://schemas.microsoft.com/office/powerpoint/2010/main" val="917959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5B0A250-5CC0-1746-B209-08E8B0DAE6AF}" type="datetimeFigureOut">
              <a:rPr lang="en-US" smtClean="0"/>
              <a:pPr/>
              <a:t>4/19/2022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9ABCAEC-7D34-E549-A96E-FCEDAADBE4B0}" type="slidenum">
              <a:rPr lang="en-US" smtClean="0"/>
              <a:pPr/>
              <a:t>‹#›</a:t>
            </a:fld>
            <a:endParaRPr lang="en-US" dirty="0"/>
          </a:p>
        </p:txBody>
      </p:sp>
    </p:spTree>
    <p:extLst>
      <p:ext uri="{BB962C8B-B14F-4D97-AF65-F5344CB8AC3E}">
        <p14:creationId xmlns:p14="http://schemas.microsoft.com/office/powerpoint/2010/main" val="166334342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2" y="1600200"/>
            <a:ext cx="3549121" cy="1371600"/>
          </a:xfrm>
        </p:spPr>
        <p:txBody>
          <a:bodyPr anchor="b">
            <a:normAutofit/>
          </a:bodyPr>
          <a:lstStyle>
            <a:lvl1pPr algn="ctr">
              <a:defRPr sz="2400" b="0"/>
            </a:lvl1pPr>
          </a:lstStyle>
          <a:p>
            <a:r>
              <a:rPr lang="en-US"/>
              <a:t>Click to edit Master title style</a:t>
            </a:r>
            <a:endParaRPr lang="en-US" dirty="0"/>
          </a:p>
        </p:txBody>
      </p:sp>
      <p:sp>
        <p:nvSpPr>
          <p:cNvPr id="3" name="Content Placeholder 2"/>
          <p:cNvSpPr>
            <a:spLocks noGrp="1"/>
          </p:cNvSpPr>
          <p:nvPr>
            <p:ph idx="1"/>
          </p:nvPr>
        </p:nvSpPr>
        <p:spPr>
          <a:xfrm>
            <a:off x="5262033" y="685799"/>
            <a:ext cx="6240990" cy="5105401"/>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484312" y="2971800"/>
            <a:ext cx="3549121" cy="18288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A5B0A250-5CC0-1746-B209-08E8B0DAE6AF}" type="datetimeFigureOut">
              <a:rPr lang="en-US" smtClean="0"/>
              <a:pPr/>
              <a:t>4/19/2022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9ABCAEC-7D34-E549-A96E-FCEDAADBE4B0}" type="slidenum">
              <a:rPr lang="en-US" smtClean="0"/>
              <a:pPr/>
              <a:t>‹#›</a:t>
            </a:fld>
            <a:endParaRPr lang="en-US" dirty="0"/>
          </a:p>
        </p:txBody>
      </p:sp>
    </p:spTree>
    <p:extLst>
      <p:ext uri="{BB962C8B-B14F-4D97-AF65-F5344CB8AC3E}">
        <p14:creationId xmlns:p14="http://schemas.microsoft.com/office/powerpoint/2010/main" val="30965109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2724" y="1752599"/>
            <a:ext cx="5426158" cy="1371600"/>
          </a:xfrm>
        </p:spPr>
        <p:txBody>
          <a:bodyPr anchor="b">
            <a:normAutofit/>
          </a:bodyPr>
          <a:lstStyle>
            <a:lvl1pPr algn="ctr">
              <a:defRPr sz="2800" b="0"/>
            </a:lvl1pPr>
          </a:lstStyle>
          <a:p>
            <a:r>
              <a:rPr lang="en-US"/>
              <a:t>Click to edit Master title style</a:t>
            </a:r>
            <a:endParaRPr lang="en-US" dirty="0"/>
          </a:p>
        </p:txBody>
      </p:sp>
      <p:sp>
        <p:nvSpPr>
          <p:cNvPr id="14" name="Picture Placeholder 2"/>
          <p:cNvSpPr>
            <a:spLocks noGrp="1" noChangeAspect="1"/>
          </p:cNvSpPr>
          <p:nvPr>
            <p:ph type="pic" idx="1"/>
          </p:nvPr>
        </p:nvSpPr>
        <p:spPr>
          <a:xfrm>
            <a:off x="7594682" y="914400"/>
            <a:ext cx="3280974" cy="4572000"/>
          </a:xfrm>
          <a:prstGeom prst="roundRect">
            <a:avLst>
              <a:gd name="adj" fmla="val 42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dirty="0"/>
              <a:t>Click icon to add picture</a:t>
            </a:r>
          </a:p>
        </p:txBody>
      </p:sp>
      <p:sp>
        <p:nvSpPr>
          <p:cNvPr id="4" name="Text Placeholder 3"/>
          <p:cNvSpPr>
            <a:spLocks noGrp="1"/>
          </p:cNvSpPr>
          <p:nvPr>
            <p:ph type="body" sz="half" idx="2"/>
          </p:nvPr>
        </p:nvSpPr>
        <p:spPr>
          <a:xfrm>
            <a:off x="1482724" y="3124199"/>
            <a:ext cx="5426158" cy="1828800"/>
          </a:xfrm>
        </p:spPr>
        <p:txBody>
          <a:bodyPr>
            <a:normAutofit/>
          </a:bodyPr>
          <a:lstStyle>
            <a:lvl1pPr marL="0" indent="0" algn="ctr">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A5B0A250-5CC0-1746-B209-08E8B0DAE6AF}" type="datetimeFigureOut">
              <a:rPr lang="en-US" smtClean="0"/>
              <a:t>4/19/2022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9ABCAEC-7D34-E549-A96E-FCEDAADBE4B0}" type="slidenum">
              <a:rPr lang="en-US" smtClean="0"/>
              <a:t>‹#›</a:t>
            </a:fld>
            <a:endParaRPr lang="en-US" dirty="0"/>
          </a:p>
        </p:txBody>
      </p:sp>
    </p:spTree>
    <p:extLst>
      <p:ext uri="{BB962C8B-B14F-4D97-AF65-F5344CB8AC3E}">
        <p14:creationId xmlns:p14="http://schemas.microsoft.com/office/powerpoint/2010/main" val="220838395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7" name="Group 6"/>
          <p:cNvGrpSpPr/>
          <p:nvPr/>
        </p:nvGrpSpPr>
        <p:grpSpPr>
          <a:xfrm>
            <a:off x="150812" y="0"/>
            <a:ext cx="2436813" cy="6858001"/>
            <a:chOff x="1320800" y="0"/>
            <a:chExt cx="2436813" cy="6858001"/>
          </a:xfrm>
        </p:grpSpPr>
        <p:sp>
          <p:nvSpPr>
            <p:cNvPr id="8" name="Freeform 6"/>
            <p:cNvSpPr/>
            <p:nvPr/>
          </p:nvSpPr>
          <p:spPr bwMode="auto">
            <a:xfrm>
              <a:off x="1627188" y="0"/>
              <a:ext cx="1122363" cy="5329238"/>
            </a:xfrm>
            <a:custGeom>
              <a:avLst/>
              <a:gdLst/>
              <a:ahLst/>
              <a:cxnLst/>
              <a:rect l="0" t="0" r="r" b="b"/>
              <a:pathLst>
                <a:path w="707" h="3357">
                  <a:moveTo>
                    <a:pt x="0" y="3330"/>
                  </a:moveTo>
                  <a:lnTo>
                    <a:pt x="156" y="3357"/>
                  </a:lnTo>
                  <a:lnTo>
                    <a:pt x="707" y="0"/>
                  </a:lnTo>
                  <a:lnTo>
                    <a:pt x="547" y="0"/>
                  </a:lnTo>
                  <a:lnTo>
                    <a:pt x="0" y="3330"/>
                  </a:lnTo>
                  <a:close/>
                </a:path>
              </a:pathLst>
            </a:custGeom>
            <a:solidFill>
              <a:schemeClr val="accent1"/>
            </a:solidFill>
            <a:ln>
              <a:noFill/>
            </a:ln>
          </p:spPr>
        </p:sp>
        <p:sp>
          <p:nvSpPr>
            <p:cNvPr id="9" name="Freeform 7"/>
            <p:cNvSpPr/>
            <p:nvPr/>
          </p:nvSpPr>
          <p:spPr bwMode="auto">
            <a:xfrm>
              <a:off x="1320800" y="0"/>
              <a:ext cx="1117600" cy="5276850"/>
            </a:xfrm>
            <a:custGeom>
              <a:avLst/>
              <a:gdLst/>
              <a:ahLst/>
              <a:cxnLst/>
              <a:rect l="0" t="0" r="r" b="b"/>
              <a:pathLst>
                <a:path w="704" h="3324">
                  <a:moveTo>
                    <a:pt x="704" y="0"/>
                  </a:moveTo>
                  <a:lnTo>
                    <a:pt x="545" y="0"/>
                  </a:lnTo>
                  <a:lnTo>
                    <a:pt x="0" y="3300"/>
                  </a:lnTo>
                  <a:lnTo>
                    <a:pt x="157" y="3324"/>
                  </a:lnTo>
                  <a:lnTo>
                    <a:pt x="704" y="0"/>
                  </a:lnTo>
                  <a:close/>
                </a:path>
              </a:pathLst>
            </a:custGeom>
            <a:solidFill>
              <a:schemeClr val="tx1">
                <a:lumMod val="65000"/>
                <a:lumOff val="35000"/>
              </a:schemeClr>
            </a:solidFill>
            <a:ln>
              <a:noFill/>
            </a:ln>
          </p:spPr>
        </p:sp>
        <p:sp>
          <p:nvSpPr>
            <p:cNvPr id="10" name="Freeform 8"/>
            <p:cNvSpPr/>
            <p:nvPr/>
          </p:nvSpPr>
          <p:spPr bwMode="auto">
            <a:xfrm>
              <a:off x="1320800" y="5238750"/>
              <a:ext cx="1228725" cy="1619250"/>
            </a:xfrm>
            <a:custGeom>
              <a:avLst/>
              <a:gdLst/>
              <a:ahLst/>
              <a:cxnLst/>
              <a:rect l="0" t="0" r="r" b="b"/>
              <a:pathLst>
                <a:path w="774" h="1020">
                  <a:moveTo>
                    <a:pt x="0" y="0"/>
                  </a:moveTo>
                  <a:lnTo>
                    <a:pt x="740" y="1020"/>
                  </a:lnTo>
                  <a:lnTo>
                    <a:pt x="774" y="1020"/>
                  </a:lnTo>
                  <a:lnTo>
                    <a:pt x="0" y="0"/>
                  </a:lnTo>
                  <a:close/>
                </a:path>
              </a:pathLst>
            </a:custGeom>
            <a:solidFill>
              <a:schemeClr val="tx1">
                <a:lumMod val="85000"/>
                <a:lumOff val="15000"/>
              </a:schemeClr>
            </a:solidFill>
            <a:ln>
              <a:noFill/>
            </a:ln>
          </p:spPr>
        </p:sp>
        <p:sp>
          <p:nvSpPr>
            <p:cNvPr id="11" name="Freeform 9"/>
            <p:cNvSpPr/>
            <p:nvPr/>
          </p:nvSpPr>
          <p:spPr bwMode="auto">
            <a:xfrm>
              <a:off x="1627188" y="5291138"/>
              <a:ext cx="1495425" cy="1566863"/>
            </a:xfrm>
            <a:custGeom>
              <a:avLst/>
              <a:gdLst/>
              <a:ahLst/>
              <a:cxnLst/>
              <a:rect l="0" t="0" r="r" b="b"/>
              <a:pathLst>
                <a:path w="942" h="987">
                  <a:moveTo>
                    <a:pt x="0" y="0"/>
                  </a:moveTo>
                  <a:lnTo>
                    <a:pt x="909" y="987"/>
                  </a:lnTo>
                  <a:lnTo>
                    <a:pt x="942" y="987"/>
                  </a:lnTo>
                  <a:lnTo>
                    <a:pt x="0" y="0"/>
                  </a:lnTo>
                  <a:close/>
                </a:path>
              </a:pathLst>
            </a:custGeom>
            <a:solidFill>
              <a:schemeClr val="accent1">
                <a:lumMod val="50000"/>
              </a:schemeClr>
            </a:solidFill>
            <a:ln>
              <a:noFill/>
            </a:ln>
          </p:spPr>
        </p:sp>
        <p:sp>
          <p:nvSpPr>
            <p:cNvPr id="12" name="Freeform 10"/>
            <p:cNvSpPr/>
            <p:nvPr/>
          </p:nvSpPr>
          <p:spPr bwMode="auto">
            <a:xfrm>
              <a:off x="1627188" y="5286375"/>
              <a:ext cx="2130425" cy="1571625"/>
            </a:xfrm>
            <a:custGeom>
              <a:avLst/>
              <a:gdLst/>
              <a:ahLst/>
              <a:cxnLst/>
              <a:rect l="0" t="0" r="r" b="b"/>
              <a:pathLst>
                <a:path w="1342" h="990">
                  <a:moveTo>
                    <a:pt x="0" y="3"/>
                  </a:moveTo>
                  <a:lnTo>
                    <a:pt x="942" y="990"/>
                  </a:lnTo>
                  <a:lnTo>
                    <a:pt x="1342" y="990"/>
                  </a:lnTo>
                  <a:lnTo>
                    <a:pt x="156" y="27"/>
                  </a:lnTo>
                  <a:lnTo>
                    <a:pt x="0" y="0"/>
                  </a:lnTo>
                  <a:lnTo>
                    <a:pt x="0" y="3"/>
                  </a:lnTo>
                  <a:close/>
                </a:path>
              </a:pathLst>
            </a:custGeom>
            <a:solidFill>
              <a:schemeClr val="accent1">
                <a:lumMod val="75000"/>
              </a:schemeClr>
            </a:solidFill>
            <a:ln>
              <a:noFill/>
            </a:ln>
          </p:spPr>
        </p:sp>
        <p:sp>
          <p:nvSpPr>
            <p:cNvPr id="13" name="Freeform 11"/>
            <p:cNvSpPr/>
            <p:nvPr/>
          </p:nvSpPr>
          <p:spPr bwMode="auto">
            <a:xfrm>
              <a:off x="1320800" y="5238750"/>
              <a:ext cx="1695450" cy="1619250"/>
            </a:xfrm>
            <a:custGeom>
              <a:avLst/>
              <a:gdLst/>
              <a:ahLst/>
              <a:cxnLst/>
              <a:rect l="0" t="0" r="r" b="b"/>
              <a:pathLst>
                <a:path w="1068" h="1020">
                  <a:moveTo>
                    <a:pt x="1068" y="1020"/>
                  </a:moveTo>
                  <a:lnTo>
                    <a:pt x="184" y="60"/>
                  </a:lnTo>
                  <a:lnTo>
                    <a:pt x="154" y="27"/>
                  </a:lnTo>
                  <a:lnTo>
                    <a:pt x="157" y="27"/>
                  </a:lnTo>
                  <a:lnTo>
                    <a:pt x="157" y="24"/>
                  </a:lnTo>
                  <a:lnTo>
                    <a:pt x="154" y="24"/>
                  </a:lnTo>
                  <a:lnTo>
                    <a:pt x="0" y="0"/>
                  </a:lnTo>
                  <a:lnTo>
                    <a:pt x="0" y="0"/>
                  </a:lnTo>
                  <a:lnTo>
                    <a:pt x="774" y="1020"/>
                  </a:lnTo>
                  <a:lnTo>
                    <a:pt x="1068" y="1020"/>
                  </a:lnTo>
                  <a:close/>
                </a:path>
              </a:pathLst>
            </a:custGeom>
            <a:solidFill>
              <a:schemeClr val="tx1">
                <a:lumMod val="75000"/>
                <a:lumOff val="25000"/>
              </a:schemeClr>
            </a:solidFill>
            <a:ln>
              <a:noFill/>
            </a:ln>
          </p:spPr>
        </p:sp>
      </p:grpSp>
      <p:sp>
        <p:nvSpPr>
          <p:cNvPr id="2" name="Title Placeholder 1"/>
          <p:cNvSpPr>
            <a:spLocks noGrp="1"/>
          </p:cNvSpPr>
          <p:nvPr>
            <p:ph type="title"/>
          </p:nvPr>
        </p:nvSpPr>
        <p:spPr>
          <a:xfrm>
            <a:off x="1484311" y="685800"/>
            <a:ext cx="10018713" cy="1752599"/>
          </a:xfrm>
          <a:prstGeom prst="rect">
            <a:avLst/>
          </a:prstGeom>
          <a:effectLst/>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484310" y="2666999"/>
            <a:ext cx="10018713" cy="3124201"/>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9732656" y="5883275"/>
            <a:ext cx="1143000"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A5B0A250-5CC0-1746-B209-08E8B0DAE6AF}" type="datetimeFigureOut">
              <a:rPr lang="en-US" smtClean="0"/>
              <a:pPr/>
              <a:t>4/19/2022</a:t>
            </a:fld>
            <a:endParaRPr lang="en-US" dirty="0"/>
          </a:p>
        </p:txBody>
      </p:sp>
      <p:sp>
        <p:nvSpPr>
          <p:cNvPr id="5" name="Footer Placeholder 4"/>
          <p:cNvSpPr>
            <a:spLocks noGrp="1"/>
          </p:cNvSpPr>
          <p:nvPr>
            <p:ph type="ftr" sz="quarter" idx="3"/>
          </p:nvPr>
        </p:nvSpPr>
        <p:spPr>
          <a:xfrm>
            <a:off x="2572279" y="5883275"/>
            <a:ext cx="7084177" cy="365125"/>
          </a:xfrm>
          <a:prstGeom prst="rect">
            <a:avLst/>
          </a:prstGeom>
        </p:spPr>
        <p:txBody>
          <a:bodyPr vert="horz" lIns="91440" tIns="45720" rIns="91440" bIns="45720" rtlCol="0" anchor="ctr"/>
          <a:lstStyle>
            <a:lvl1pPr algn="l">
              <a:defRPr sz="1000" b="0" i="0">
                <a:solidFill>
                  <a:schemeClr val="tx1"/>
                </a:solidFill>
                <a:effectLst/>
                <a:latin typeface="+mn-lt"/>
              </a:defRPr>
            </a:lvl1pPr>
          </a:lstStyle>
          <a:p>
            <a:endParaRPr lang="en-US" dirty="0"/>
          </a:p>
        </p:txBody>
      </p:sp>
      <p:sp>
        <p:nvSpPr>
          <p:cNvPr id="6" name="Slide Number Placeholder 5"/>
          <p:cNvSpPr>
            <a:spLocks noGrp="1"/>
          </p:cNvSpPr>
          <p:nvPr>
            <p:ph type="sldNum" sz="quarter" idx="4"/>
          </p:nvPr>
        </p:nvSpPr>
        <p:spPr>
          <a:xfrm>
            <a:off x="10951856" y="5883275"/>
            <a:ext cx="551167"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49ABCAEC-7D34-E549-A96E-FCEDAADBE4B0}" type="slidenum">
              <a:rPr lang="en-US" smtClean="0"/>
              <a:pPr/>
              <a:t>‹#›</a:t>
            </a:fld>
            <a:endParaRPr lang="en-US" dirty="0"/>
          </a:p>
        </p:txBody>
      </p:sp>
    </p:spTree>
    <p:extLst>
      <p:ext uri="{BB962C8B-B14F-4D97-AF65-F5344CB8AC3E}">
        <p14:creationId xmlns:p14="http://schemas.microsoft.com/office/powerpoint/2010/main" val="2403866045"/>
      </p:ext>
    </p:extLst>
  </p:cSld>
  <p:clrMap bg1="lt1" tx1="dk1" bg2="lt2" tx2="dk2" accent1="accent1" accent2="accent2" accent3="accent3" accent4="accent4" accent5="accent5" accent6="accent6" hlink="hlink" folHlink="folHlink"/>
  <p:sldLayoutIdLst>
    <p:sldLayoutId id="2147483732" r:id="rId1"/>
    <p:sldLayoutId id="2147483733" r:id="rId2"/>
    <p:sldLayoutId id="2147483734" r:id="rId3"/>
    <p:sldLayoutId id="2147483735" r:id="rId4"/>
    <p:sldLayoutId id="2147483736" r:id="rId5"/>
    <p:sldLayoutId id="2147483737" r:id="rId6"/>
    <p:sldLayoutId id="2147483738" r:id="rId7"/>
    <p:sldLayoutId id="2147483739" r:id="rId8"/>
    <p:sldLayoutId id="2147483740" r:id="rId9"/>
    <p:sldLayoutId id="2147483741" r:id="rId10"/>
    <p:sldLayoutId id="2147483742" r:id="rId11"/>
    <p:sldLayoutId id="2147483743" r:id="rId12"/>
    <p:sldLayoutId id="2147483744" r:id="rId13"/>
    <p:sldLayoutId id="2147483745" r:id="rId14"/>
    <p:sldLayoutId id="2147483746" r:id="rId15"/>
    <p:sldLayoutId id="2147483747" r:id="rId16"/>
    <p:sldLayoutId id="2147483748" r:id="rId17"/>
    <p:sldLayoutId id="2147483749" r:id="rId18"/>
  </p:sldLayoutIdLst>
  <p:txStyles>
    <p:titleStyle>
      <a:lvl1pPr algn="ctr" defTabSz="457200" rtl="0" eaLnBrk="1" latinLnBrk="0" hangingPunct="1">
        <a:spcBef>
          <a:spcPct val="0"/>
        </a:spcBef>
        <a:buNone/>
        <a:defRPr sz="4000" kern="1200" cap="none">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accent1">
            <a:lumMod val="75000"/>
          </a:schemeClr>
        </a:buClr>
        <a:buSzPct val="145000"/>
        <a:buFont typeface="Arial"/>
        <a:buChar char="•"/>
        <a:defRPr sz="2400" kern="1200" cap="none">
          <a:solidFill>
            <a:schemeClr val="tx1"/>
          </a:solidFill>
          <a:effectLst/>
          <a:latin typeface="+mn-lt"/>
          <a:ea typeface="+mn-ea"/>
          <a:cs typeface="+mn-cs"/>
        </a:defRPr>
      </a:lvl1pPr>
      <a:lvl2pPr marL="742950" indent="-285750" algn="l" defTabSz="457200" rtl="0" eaLnBrk="1" latinLnBrk="0" hangingPunct="1">
        <a:spcBef>
          <a:spcPct val="20000"/>
        </a:spcBef>
        <a:spcAft>
          <a:spcPts val="600"/>
        </a:spcAft>
        <a:buClr>
          <a:schemeClr val="accent1">
            <a:lumMod val="75000"/>
          </a:schemeClr>
        </a:buClr>
        <a:buSzPct val="145000"/>
        <a:buFont typeface="Arial"/>
        <a:buChar char="•"/>
        <a:defRPr sz="2000" kern="1200" cap="none">
          <a:solidFill>
            <a:schemeClr val="tx1"/>
          </a:solidFill>
          <a:effectLst/>
          <a:latin typeface="+mn-lt"/>
          <a:ea typeface="+mn-ea"/>
          <a:cs typeface="+mn-cs"/>
        </a:defRPr>
      </a:lvl2pPr>
      <a:lvl3pPr marL="1200150" indent="-285750" algn="l" defTabSz="457200" rtl="0" eaLnBrk="1" latinLnBrk="0" hangingPunct="1">
        <a:spcBef>
          <a:spcPct val="20000"/>
        </a:spcBef>
        <a:spcAft>
          <a:spcPts val="600"/>
        </a:spcAft>
        <a:buClr>
          <a:schemeClr val="accent1">
            <a:lumMod val="75000"/>
          </a:schemeClr>
        </a:buClr>
        <a:buSzPct val="145000"/>
        <a:buFont typeface="Arial"/>
        <a:buChar char="•"/>
        <a:defRPr sz="1800" kern="1200" cap="none">
          <a:solidFill>
            <a:schemeClr val="tx1"/>
          </a:solidFill>
          <a:effectLst/>
          <a:latin typeface="+mn-lt"/>
          <a:ea typeface="+mn-ea"/>
          <a:cs typeface="+mn-cs"/>
        </a:defRPr>
      </a:lvl3pPr>
      <a:lvl4pPr marL="1543050" indent="-171450" algn="l" defTabSz="457200" rtl="0" eaLnBrk="1" latinLnBrk="0" hangingPunct="1">
        <a:spcBef>
          <a:spcPct val="20000"/>
        </a:spcBef>
        <a:spcAft>
          <a:spcPts val="600"/>
        </a:spcAft>
        <a:buClr>
          <a:schemeClr val="accent1">
            <a:lumMod val="75000"/>
          </a:schemeClr>
        </a:buClr>
        <a:buSzPct val="145000"/>
        <a:buFont typeface="Arial"/>
        <a:buChar char="•"/>
        <a:defRPr sz="1600" kern="1200" cap="none">
          <a:solidFill>
            <a:schemeClr val="tx1"/>
          </a:solidFill>
          <a:effectLst/>
          <a:latin typeface="+mn-lt"/>
          <a:ea typeface="+mn-ea"/>
          <a:cs typeface="+mn-cs"/>
        </a:defRPr>
      </a:lvl4pPr>
      <a:lvl5pPr marL="2000250" indent="-17145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5pPr>
      <a:lvl6pPr marL="25146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6pPr>
      <a:lvl7pPr marL="29718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7pPr>
      <a:lvl8pPr marL="34290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8pPr>
      <a:lvl9pPr marL="38862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8.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8.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8.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8.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8.xml"/></Relationships>
</file>

<file path=ppt/slides/_rels/slide15.xml.rels><?xml version="1.0" encoding="UTF-8" standalone="yes"?>
<Relationships xmlns="http://schemas.openxmlformats.org/package/2006/relationships"><Relationship Id="rId3" Type="http://schemas.openxmlformats.org/officeDocument/2006/relationships/hyperlink" Target="mailto:hprocter@ag.nv.gov" TargetMode="External"/><Relationship Id="rId2" Type="http://schemas.openxmlformats.org/officeDocument/2006/relationships/notesSlide" Target="../notesSlides/notesSlide15.xml"/><Relationship Id="rId1" Type="http://schemas.openxmlformats.org/officeDocument/2006/relationships/slideLayout" Target="../slideLayouts/slideLayout18.xml"/><Relationship Id="rId5" Type="http://schemas.openxmlformats.org/officeDocument/2006/relationships/hyperlink" Target="mailto:kwinters@doc.nv.gov" TargetMode="External"/><Relationship Id="rId4" Type="http://schemas.openxmlformats.org/officeDocument/2006/relationships/hyperlink" Target="mailto:aherr@ag.nv.gov" TargetMode="Externa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8.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8.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8.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8.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8.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8.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8.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8.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rotWithShape="1">
          <a:blip r:embed="rId3">
            <a:duotone>
              <a:schemeClr val="bg2">
                <a:shade val="76000"/>
                <a:satMod val="180000"/>
              </a:schemeClr>
              <a:schemeClr val="bg2">
                <a:tint val="80000"/>
                <a:satMod val="120000"/>
                <a:lumMod val="180000"/>
              </a:schemeClr>
            </a:duotone>
          </a:blip>
          <a:stretch/>
        </a:blipFill>
        <a:effectLst/>
      </p:bgPr>
    </p:bg>
    <p:spTree>
      <p:nvGrpSpPr>
        <p:cNvPr id="1" name=""/>
        <p:cNvGrpSpPr/>
        <p:nvPr/>
      </p:nvGrpSpPr>
      <p:grpSpPr>
        <a:xfrm>
          <a:off x="0" y="0"/>
          <a:ext cx="0" cy="0"/>
          <a:chOff x="0" y="0"/>
          <a:chExt cx="0" cy="0"/>
        </a:xfrm>
      </p:grpSpPr>
      <p:grpSp>
        <p:nvGrpSpPr>
          <p:cNvPr id="9" name="Group 8">
            <a:extLst>
              <a:ext uri="{FF2B5EF4-FFF2-40B4-BE49-F238E27FC236}">
                <a16:creationId xmlns:a16="http://schemas.microsoft.com/office/drawing/2014/main" id="{260ACC13-B825-49F3-93DE-C8B8F2FA37A1}"/>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50812" y="0"/>
            <a:ext cx="2436813" cy="6858001"/>
            <a:chOff x="1320800" y="0"/>
            <a:chExt cx="2436813" cy="6858001"/>
          </a:xfrm>
        </p:grpSpPr>
        <p:sp>
          <p:nvSpPr>
            <p:cNvPr id="10" name="Freeform 6">
              <a:extLst>
                <a:ext uri="{FF2B5EF4-FFF2-40B4-BE49-F238E27FC236}">
                  <a16:creationId xmlns:a16="http://schemas.microsoft.com/office/drawing/2014/main" id="{F947B31F-CA03-4793-845D-FD86BABC1A1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627188" y="0"/>
              <a:ext cx="1122363" cy="5329238"/>
            </a:xfrm>
            <a:custGeom>
              <a:avLst/>
              <a:gdLst/>
              <a:ahLst/>
              <a:cxnLst/>
              <a:rect l="0" t="0" r="r" b="b"/>
              <a:pathLst>
                <a:path w="707" h="3357">
                  <a:moveTo>
                    <a:pt x="0" y="3330"/>
                  </a:moveTo>
                  <a:lnTo>
                    <a:pt x="156" y="3357"/>
                  </a:lnTo>
                  <a:lnTo>
                    <a:pt x="707" y="0"/>
                  </a:lnTo>
                  <a:lnTo>
                    <a:pt x="547" y="0"/>
                  </a:lnTo>
                  <a:lnTo>
                    <a:pt x="0" y="3330"/>
                  </a:lnTo>
                  <a:close/>
                </a:path>
              </a:pathLst>
            </a:custGeom>
            <a:solidFill>
              <a:schemeClr val="accent1"/>
            </a:solidFill>
            <a:ln>
              <a:noFill/>
            </a:ln>
          </p:spPr>
        </p:sp>
        <p:sp>
          <p:nvSpPr>
            <p:cNvPr id="11" name="Freeform 7">
              <a:extLst>
                <a:ext uri="{FF2B5EF4-FFF2-40B4-BE49-F238E27FC236}">
                  <a16:creationId xmlns:a16="http://schemas.microsoft.com/office/drawing/2014/main" id="{DCDDE94D-F78C-4A48-AEA6-E922FC99A15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20800" y="0"/>
              <a:ext cx="1117600" cy="5276850"/>
            </a:xfrm>
            <a:custGeom>
              <a:avLst/>
              <a:gdLst/>
              <a:ahLst/>
              <a:cxnLst/>
              <a:rect l="0" t="0" r="r" b="b"/>
              <a:pathLst>
                <a:path w="704" h="3324">
                  <a:moveTo>
                    <a:pt x="704" y="0"/>
                  </a:moveTo>
                  <a:lnTo>
                    <a:pt x="545" y="0"/>
                  </a:lnTo>
                  <a:lnTo>
                    <a:pt x="0" y="3300"/>
                  </a:lnTo>
                  <a:lnTo>
                    <a:pt x="157" y="3324"/>
                  </a:lnTo>
                  <a:lnTo>
                    <a:pt x="704" y="0"/>
                  </a:lnTo>
                  <a:close/>
                </a:path>
              </a:pathLst>
            </a:custGeom>
            <a:solidFill>
              <a:schemeClr val="tx1">
                <a:lumMod val="65000"/>
                <a:lumOff val="35000"/>
              </a:schemeClr>
            </a:solidFill>
            <a:ln>
              <a:noFill/>
            </a:ln>
          </p:spPr>
        </p:sp>
        <p:sp>
          <p:nvSpPr>
            <p:cNvPr id="12" name="Freeform 8">
              <a:extLst>
                <a:ext uri="{FF2B5EF4-FFF2-40B4-BE49-F238E27FC236}">
                  <a16:creationId xmlns:a16="http://schemas.microsoft.com/office/drawing/2014/main" id="{3445A886-F3CA-4DE4-90D7-535F9707B79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20800" y="5238750"/>
              <a:ext cx="1228725" cy="1619250"/>
            </a:xfrm>
            <a:custGeom>
              <a:avLst/>
              <a:gdLst/>
              <a:ahLst/>
              <a:cxnLst/>
              <a:rect l="0" t="0" r="r" b="b"/>
              <a:pathLst>
                <a:path w="774" h="1020">
                  <a:moveTo>
                    <a:pt x="0" y="0"/>
                  </a:moveTo>
                  <a:lnTo>
                    <a:pt x="740" y="1020"/>
                  </a:lnTo>
                  <a:lnTo>
                    <a:pt x="774" y="1020"/>
                  </a:lnTo>
                  <a:lnTo>
                    <a:pt x="0" y="0"/>
                  </a:lnTo>
                  <a:close/>
                </a:path>
              </a:pathLst>
            </a:custGeom>
            <a:solidFill>
              <a:schemeClr val="tx1">
                <a:lumMod val="85000"/>
                <a:lumOff val="15000"/>
              </a:schemeClr>
            </a:solidFill>
            <a:ln>
              <a:noFill/>
            </a:ln>
          </p:spPr>
        </p:sp>
        <p:sp>
          <p:nvSpPr>
            <p:cNvPr id="13" name="Freeform 9">
              <a:extLst>
                <a:ext uri="{FF2B5EF4-FFF2-40B4-BE49-F238E27FC236}">
                  <a16:creationId xmlns:a16="http://schemas.microsoft.com/office/drawing/2014/main" id="{A8999CB6-C053-418B-AE37-E470804D251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627188" y="5291138"/>
              <a:ext cx="1495425" cy="1566863"/>
            </a:xfrm>
            <a:custGeom>
              <a:avLst/>
              <a:gdLst/>
              <a:ahLst/>
              <a:cxnLst/>
              <a:rect l="0" t="0" r="r" b="b"/>
              <a:pathLst>
                <a:path w="942" h="987">
                  <a:moveTo>
                    <a:pt x="0" y="0"/>
                  </a:moveTo>
                  <a:lnTo>
                    <a:pt x="909" y="987"/>
                  </a:lnTo>
                  <a:lnTo>
                    <a:pt x="942" y="987"/>
                  </a:lnTo>
                  <a:lnTo>
                    <a:pt x="0" y="0"/>
                  </a:lnTo>
                  <a:close/>
                </a:path>
              </a:pathLst>
            </a:custGeom>
            <a:solidFill>
              <a:schemeClr val="accent1">
                <a:lumMod val="50000"/>
              </a:schemeClr>
            </a:solidFill>
            <a:ln>
              <a:noFill/>
            </a:ln>
          </p:spPr>
        </p:sp>
        <p:sp>
          <p:nvSpPr>
            <p:cNvPr id="14" name="Freeform 10">
              <a:extLst>
                <a:ext uri="{FF2B5EF4-FFF2-40B4-BE49-F238E27FC236}">
                  <a16:creationId xmlns:a16="http://schemas.microsoft.com/office/drawing/2014/main" id="{81EA3E26-BFCD-4396-AE8A-2A9828BFFBA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627188" y="5286375"/>
              <a:ext cx="2130425" cy="1571625"/>
            </a:xfrm>
            <a:custGeom>
              <a:avLst/>
              <a:gdLst/>
              <a:ahLst/>
              <a:cxnLst/>
              <a:rect l="0" t="0" r="r" b="b"/>
              <a:pathLst>
                <a:path w="1342" h="990">
                  <a:moveTo>
                    <a:pt x="0" y="3"/>
                  </a:moveTo>
                  <a:lnTo>
                    <a:pt x="942" y="990"/>
                  </a:lnTo>
                  <a:lnTo>
                    <a:pt x="1342" y="990"/>
                  </a:lnTo>
                  <a:lnTo>
                    <a:pt x="156" y="27"/>
                  </a:lnTo>
                  <a:lnTo>
                    <a:pt x="0" y="0"/>
                  </a:lnTo>
                  <a:lnTo>
                    <a:pt x="0" y="3"/>
                  </a:lnTo>
                  <a:close/>
                </a:path>
              </a:pathLst>
            </a:custGeom>
            <a:solidFill>
              <a:schemeClr val="accent1">
                <a:lumMod val="75000"/>
              </a:schemeClr>
            </a:solidFill>
            <a:ln>
              <a:noFill/>
            </a:ln>
          </p:spPr>
        </p:sp>
        <p:sp>
          <p:nvSpPr>
            <p:cNvPr id="15" name="Freeform 11">
              <a:extLst>
                <a:ext uri="{FF2B5EF4-FFF2-40B4-BE49-F238E27FC236}">
                  <a16:creationId xmlns:a16="http://schemas.microsoft.com/office/drawing/2014/main" id="{5F9BC582-73A6-4D8A-8738-E3647648935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20800" y="5238750"/>
              <a:ext cx="1695450" cy="1619250"/>
            </a:xfrm>
            <a:custGeom>
              <a:avLst/>
              <a:gdLst/>
              <a:ahLst/>
              <a:cxnLst/>
              <a:rect l="0" t="0" r="r" b="b"/>
              <a:pathLst>
                <a:path w="1068" h="1020">
                  <a:moveTo>
                    <a:pt x="1068" y="1020"/>
                  </a:moveTo>
                  <a:lnTo>
                    <a:pt x="184" y="60"/>
                  </a:lnTo>
                  <a:lnTo>
                    <a:pt x="154" y="27"/>
                  </a:lnTo>
                  <a:lnTo>
                    <a:pt x="157" y="27"/>
                  </a:lnTo>
                  <a:lnTo>
                    <a:pt x="157" y="24"/>
                  </a:lnTo>
                  <a:lnTo>
                    <a:pt x="154" y="24"/>
                  </a:lnTo>
                  <a:lnTo>
                    <a:pt x="0" y="0"/>
                  </a:lnTo>
                  <a:lnTo>
                    <a:pt x="0" y="0"/>
                  </a:lnTo>
                  <a:lnTo>
                    <a:pt x="774" y="1020"/>
                  </a:lnTo>
                  <a:lnTo>
                    <a:pt x="1068" y="1020"/>
                  </a:lnTo>
                  <a:close/>
                </a:path>
              </a:pathLst>
            </a:custGeom>
            <a:solidFill>
              <a:schemeClr val="tx1">
                <a:lumMod val="75000"/>
                <a:lumOff val="25000"/>
              </a:schemeClr>
            </a:solidFill>
            <a:ln>
              <a:noFill/>
            </a:ln>
          </p:spPr>
        </p:sp>
      </p:grpSp>
      <p:pic>
        <p:nvPicPr>
          <p:cNvPr id="4" name="Picture 3" descr="Bright white natural marble texture pattern">
            <a:extLst>
              <a:ext uri="{FF2B5EF4-FFF2-40B4-BE49-F238E27FC236}">
                <a16:creationId xmlns:a16="http://schemas.microsoft.com/office/drawing/2014/main" id="{F6960961-A0EF-A52B-96D7-195BF9F531F5}"/>
              </a:ext>
            </a:extLst>
          </p:cNvPr>
          <p:cNvPicPr>
            <a:picLocks noChangeAspect="1"/>
          </p:cNvPicPr>
          <p:nvPr/>
        </p:nvPicPr>
        <p:blipFill rotWithShape="1">
          <a:blip r:embed="rId4">
            <a:duotone>
              <a:schemeClr val="bg2">
                <a:shade val="45000"/>
                <a:satMod val="135000"/>
              </a:schemeClr>
              <a:prstClr val="white"/>
            </a:duotone>
            <a:alphaModFix amt="21000"/>
          </a:blip>
          <a:srcRect t="6615" b="9116"/>
          <a:stretch/>
        </p:blipFill>
        <p:spPr>
          <a:xfrm>
            <a:off x="20" y="1"/>
            <a:ext cx="12191980" cy="6857999"/>
          </a:xfrm>
          <a:prstGeom prst="rect">
            <a:avLst/>
          </a:prstGeom>
        </p:spPr>
      </p:pic>
      <p:grpSp>
        <p:nvGrpSpPr>
          <p:cNvPr id="17" name="Group 16">
            <a:extLst>
              <a:ext uri="{FF2B5EF4-FFF2-40B4-BE49-F238E27FC236}">
                <a16:creationId xmlns:a16="http://schemas.microsoft.com/office/drawing/2014/main" id="{CE44BAAA-0355-4DE7-A0FE-B7F21F18A48F}"/>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50812" y="0"/>
            <a:ext cx="2436813" cy="6858001"/>
            <a:chOff x="1320800" y="0"/>
            <a:chExt cx="2436813" cy="6858001"/>
          </a:xfrm>
        </p:grpSpPr>
        <p:sp>
          <p:nvSpPr>
            <p:cNvPr id="18" name="Freeform 6">
              <a:extLst>
                <a:ext uri="{FF2B5EF4-FFF2-40B4-BE49-F238E27FC236}">
                  <a16:creationId xmlns:a16="http://schemas.microsoft.com/office/drawing/2014/main" id="{881F11E1-3B50-4A51-992E-148EA526FB1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627188" y="0"/>
              <a:ext cx="1122363" cy="5329238"/>
            </a:xfrm>
            <a:custGeom>
              <a:avLst/>
              <a:gdLst/>
              <a:ahLst/>
              <a:cxnLst/>
              <a:rect l="0" t="0" r="r" b="b"/>
              <a:pathLst>
                <a:path w="707" h="3357">
                  <a:moveTo>
                    <a:pt x="0" y="3330"/>
                  </a:moveTo>
                  <a:lnTo>
                    <a:pt x="156" y="3357"/>
                  </a:lnTo>
                  <a:lnTo>
                    <a:pt x="707" y="0"/>
                  </a:lnTo>
                  <a:lnTo>
                    <a:pt x="547" y="0"/>
                  </a:lnTo>
                  <a:lnTo>
                    <a:pt x="0" y="3330"/>
                  </a:lnTo>
                  <a:close/>
                </a:path>
              </a:pathLst>
            </a:custGeom>
            <a:solidFill>
              <a:schemeClr val="accent1"/>
            </a:solidFill>
            <a:ln>
              <a:noFill/>
            </a:ln>
          </p:spPr>
        </p:sp>
        <p:sp>
          <p:nvSpPr>
            <p:cNvPr id="29" name="Freeform 7">
              <a:extLst>
                <a:ext uri="{FF2B5EF4-FFF2-40B4-BE49-F238E27FC236}">
                  <a16:creationId xmlns:a16="http://schemas.microsoft.com/office/drawing/2014/main" id="{10E700E6-F178-46CD-A8F7-C7105888E70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20800" y="0"/>
              <a:ext cx="1117600" cy="5276850"/>
            </a:xfrm>
            <a:custGeom>
              <a:avLst/>
              <a:gdLst/>
              <a:ahLst/>
              <a:cxnLst/>
              <a:rect l="0" t="0" r="r" b="b"/>
              <a:pathLst>
                <a:path w="704" h="3324">
                  <a:moveTo>
                    <a:pt x="704" y="0"/>
                  </a:moveTo>
                  <a:lnTo>
                    <a:pt x="545" y="0"/>
                  </a:lnTo>
                  <a:lnTo>
                    <a:pt x="0" y="3300"/>
                  </a:lnTo>
                  <a:lnTo>
                    <a:pt x="157" y="3324"/>
                  </a:lnTo>
                  <a:lnTo>
                    <a:pt x="704" y="0"/>
                  </a:lnTo>
                  <a:close/>
                </a:path>
              </a:pathLst>
            </a:custGeom>
            <a:solidFill>
              <a:schemeClr val="tx1">
                <a:lumMod val="65000"/>
                <a:lumOff val="35000"/>
              </a:schemeClr>
            </a:solidFill>
            <a:ln>
              <a:noFill/>
            </a:ln>
          </p:spPr>
        </p:sp>
        <p:sp>
          <p:nvSpPr>
            <p:cNvPr id="20" name="Freeform 8">
              <a:extLst>
                <a:ext uri="{FF2B5EF4-FFF2-40B4-BE49-F238E27FC236}">
                  <a16:creationId xmlns:a16="http://schemas.microsoft.com/office/drawing/2014/main" id="{76DA14BF-8092-436D-9DA3-C6E098F9826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20800" y="5238750"/>
              <a:ext cx="1228725" cy="1619250"/>
            </a:xfrm>
            <a:custGeom>
              <a:avLst/>
              <a:gdLst/>
              <a:ahLst/>
              <a:cxnLst/>
              <a:rect l="0" t="0" r="r" b="b"/>
              <a:pathLst>
                <a:path w="774" h="1020">
                  <a:moveTo>
                    <a:pt x="0" y="0"/>
                  </a:moveTo>
                  <a:lnTo>
                    <a:pt x="740" y="1020"/>
                  </a:lnTo>
                  <a:lnTo>
                    <a:pt x="774" y="1020"/>
                  </a:lnTo>
                  <a:lnTo>
                    <a:pt x="0" y="0"/>
                  </a:lnTo>
                  <a:close/>
                </a:path>
              </a:pathLst>
            </a:custGeom>
            <a:solidFill>
              <a:schemeClr val="tx1">
                <a:lumMod val="85000"/>
                <a:lumOff val="15000"/>
              </a:schemeClr>
            </a:solidFill>
            <a:ln>
              <a:noFill/>
            </a:ln>
          </p:spPr>
        </p:sp>
        <p:sp>
          <p:nvSpPr>
            <p:cNvPr id="21" name="Freeform 9">
              <a:extLst>
                <a:ext uri="{FF2B5EF4-FFF2-40B4-BE49-F238E27FC236}">
                  <a16:creationId xmlns:a16="http://schemas.microsoft.com/office/drawing/2014/main" id="{97EEEB8A-6EE6-421C-BF9F-D7AC6A4E355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627188" y="5291138"/>
              <a:ext cx="1495425" cy="1566863"/>
            </a:xfrm>
            <a:custGeom>
              <a:avLst/>
              <a:gdLst/>
              <a:ahLst/>
              <a:cxnLst/>
              <a:rect l="0" t="0" r="r" b="b"/>
              <a:pathLst>
                <a:path w="942" h="987">
                  <a:moveTo>
                    <a:pt x="0" y="0"/>
                  </a:moveTo>
                  <a:lnTo>
                    <a:pt x="909" y="987"/>
                  </a:lnTo>
                  <a:lnTo>
                    <a:pt x="942" y="987"/>
                  </a:lnTo>
                  <a:lnTo>
                    <a:pt x="0" y="0"/>
                  </a:lnTo>
                  <a:close/>
                </a:path>
              </a:pathLst>
            </a:custGeom>
            <a:solidFill>
              <a:schemeClr val="accent1">
                <a:lumMod val="50000"/>
              </a:schemeClr>
            </a:solidFill>
            <a:ln>
              <a:noFill/>
            </a:ln>
          </p:spPr>
        </p:sp>
        <p:sp>
          <p:nvSpPr>
            <p:cNvPr id="22" name="Freeform 10">
              <a:extLst>
                <a:ext uri="{FF2B5EF4-FFF2-40B4-BE49-F238E27FC236}">
                  <a16:creationId xmlns:a16="http://schemas.microsoft.com/office/drawing/2014/main" id="{0910DC29-86B5-4496-8762-C0124016296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627188" y="5286375"/>
              <a:ext cx="2130425" cy="1571625"/>
            </a:xfrm>
            <a:custGeom>
              <a:avLst/>
              <a:gdLst/>
              <a:ahLst/>
              <a:cxnLst/>
              <a:rect l="0" t="0" r="r" b="b"/>
              <a:pathLst>
                <a:path w="1342" h="990">
                  <a:moveTo>
                    <a:pt x="0" y="3"/>
                  </a:moveTo>
                  <a:lnTo>
                    <a:pt x="942" y="990"/>
                  </a:lnTo>
                  <a:lnTo>
                    <a:pt x="1342" y="990"/>
                  </a:lnTo>
                  <a:lnTo>
                    <a:pt x="156" y="27"/>
                  </a:lnTo>
                  <a:lnTo>
                    <a:pt x="0" y="0"/>
                  </a:lnTo>
                  <a:lnTo>
                    <a:pt x="0" y="3"/>
                  </a:lnTo>
                  <a:close/>
                </a:path>
              </a:pathLst>
            </a:custGeom>
            <a:solidFill>
              <a:schemeClr val="accent1">
                <a:lumMod val="75000"/>
              </a:schemeClr>
            </a:solidFill>
            <a:ln>
              <a:noFill/>
            </a:ln>
          </p:spPr>
        </p:sp>
        <p:sp>
          <p:nvSpPr>
            <p:cNvPr id="23" name="Freeform 11">
              <a:extLst>
                <a:ext uri="{FF2B5EF4-FFF2-40B4-BE49-F238E27FC236}">
                  <a16:creationId xmlns:a16="http://schemas.microsoft.com/office/drawing/2014/main" id="{4F0484A8-90CF-4948-A538-103F963D2BD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20800" y="5238750"/>
              <a:ext cx="1695450" cy="1619250"/>
            </a:xfrm>
            <a:custGeom>
              <a:avLst/>
              <a:gdLst/>
              <a:ahLst/>
              <a:cxnLst/>
              <a:rect l="0" t="0" r="r" b="b"/>
              <a:pathLst>
                <a:path w="1068" h="1020">
                  <a:moveTo>
                    <a:pt x="1068" y="1020"/>
                  </a:moveTo>
                  <a:lnTo>
                    <a:pt x="184" y="60"/>
                  </a:lnTo>
                  <a:lnTo>
                    <a:pt x="154" y="27"/>
                  </a:lnTo>
                  <a:lnTo>
                    <a:pt x="157" y="27"/>
                  </a:lnTo>
                  <a:lnTo>
                    <a:pt x="157" y="24"/>
                  </a:lnTo>
                  <a:lnTo>
                    <a:pt x="154" y="24"/>
                  </a:lnTo>
                  <a:lnTo>
                    <a:pt x="0" y="0"/>
                  </a:lnTo>
                  <a:lnTo>
                    <a:pt x="0" y="0"/>
                  </a:lnTo>
                  <a:lnTo>
                    <a:pt x="774" y="1020"/>
                  </a:lnTo>
                  <a:lnTo>
                    <a:pt x="1068" y="1020"/>
                  </a:lnTo>
                  <a:close/>
                </a:path>
              </a:pathLst>
            </a:custGeom>
            <a:solidFill>
              <a:schemeClr val="tx1">
                <a:lumMod val="75000"/>
                <a:lumOff val="25000"/>
              </a:schemeClr>
            </a:solidFill>
            <a:ln>
              <a:noFill/>
            </a:ln>
          </p:spPr>
        </p:sp>
      </p:grpSp>
      <p:sp>
        <p:nvSpPr>
          <p:cNvPr id="2" name="Title 1">
            <a:extLst>
              <a:ext uri="{FF2B5EF4-FFF2-40B4-BE49-F238E27FC236}">
                <a16:creationId xmlns:a16="http://schemas.microsoft.com/office/drawing/2014/main" id="{EDF3D7D1-BAF6-476B-9EAB-B8F23E3BADE0}"/>
              </a:ext>
            </a:extLst>
          </p:cNvPr>
          <p:cNvSpPr>
            <a:spLocks noGrp="1"/>
          </p:cNvSpPr>
          <p:nvPr>
            <p:ph type="ctrTitle"/>
          </p:nvPr>
        </p:nvSpPr>
        <p:spPr>
          <a:xfrm>
            <a:off x="1484311" y="685800"/>
            <a:ext cx="10018713" cy="1752599"/>
          </a:xfrm>
        </p:spPr>
        <p:txBody>
          <a:bodyPr vert="horz" lIns="91440" tIns="45720" rIns="91440" bIns="45720" rtlCol="0" anchor="ctr">
            <a:normAutofit/>
          </a:bodyPr>
          <a:lstStyle/>
          <a:p>
            <a:pPr algn="ctr"/>
            <a:r>
              <a:rPr lang="en-US" sz="4000" dirty="0"/>
              <a:t>Top 5 Sentence Credit Issues </a:t>
            </a:r>
            <a:br>
              <a:rPr lang="en-US" sz="4000" dirty="0"/>
            </a:br>
            <a:r>
              <a:rPr lang="en-US" sz="4000" dirty="0"/>
              <a:t>Every Prosecutor Should Know</a:t>
            </a:r>
          </a:p>
        </p:txBody>
      </p:sp>
      <p:sp>
        <p:nvSpPr>
          <p:cNvPr id="3" name="Subtitle 2">
            <a:extLst>
              <a:ext uri="{FF2B5EF4-FFF2-40B4-BE49-F238E27FC236}">
                <a16:creationId xmlns:a16="http://schemas.microsoft.com/office/drawing/2014/main" id="{3F8F2225-FAD0-419A-9CAF-CA5F6C1B5B96}"/>
              </a:ext>
            </a:extLst>
          </p:cNvPr>
          <p:cNvSpPr>
            <a:spLocks noGrp="1"/>
          </p:cNvSpPr>
          <p:nvPr>
            <p:ph type="subTitle" idx="1"/>
          </p:nvPr>
        </p:nvSpPr>
        <p:spPr>
          <a:xfrm>
            <a:off x="3646967" y="2666999"/>
            <a:ext cx="7856056" cy="3124201"/>
          </a:xfrm>
        </p:spPr>
        <p:txBody>
          <a:bodyPr vert="horz" lIns="91440" tIns="45720" rIns="91440" bIns="45720" rtlCol="0" anchor="ctr">
            <a:normAutofit/>
          </a:bodyPr>
          <a:lstStyle/>
          <a:p>
            <a:pPr algn="l">
              <a:buFont typeface="Arial"/>
              <a:buChar char="•"/>
            </a:pPr>
            <a:r>
              <a:rPr lang="en-US" sz="2200" b="1" dirty="0"/>
              <a:t> Prosecutor’s Conference</a:t>
            </a:r>
          </a:p>
          <a:p>
            <a:pPr algn="l">
              <a:buFont typeface="Arial"/>
              <a:buChar char="•"/>
            </a:pPr>
            <a:r>
              <a:rPr lang="en-US" sz="2200" b="1" dirty="0"/>
              <a:t> May 19, 2022</a:t>
            </a:r>
          </a:p>
          <a:p>
            <a:pPr>
              <a:buFont typeface="Arial"/>
              <a:buChar char="•"/>
            </a:pPr>
            <a:r>
              <a:rPr lang="en-US" sz="2000" dirty="0"/>
              <a:t> Heather Procter</a:t>
            </a:r>
          </a:p>
          <a:p>
            <a:pPr>
              <a:buFont typeface="Arial"/>
              <a:buChar char="•"/>
            </a:pPr>
            <a:r>
              <a:rPr lang="en-US" sz="2000" dirty="0"/>
              <a:t> Chief Deputy Attorney General</a:t>
            </a:r>
          </a:p>
          <a:p>
            <a:pPr>
              <a:buFont typeface="Arial"/>
              <a:buChar char="•"/>
            </a:pPr>
            <a:r>
              <a:rPr lang="en-US" sz="2000" dirty="0"/>
              <a:t> Post-Conviction Division</a:t>
            </a:r>
          </a:p>
          <a:p>
            <a:pPr>
              <a:buFont typeface="Arial"/>
              <a:buChar char="•"/>
            </a:pPr>
            <a:r>
              <a:rPr lang="en-US" sz="2000" dirty="0"/>
              <a:t> Nevada Attorney General’s Office</a:t>
            </a:r>
            <a:endParaRPr lang="en-US" sz="2200" dirty="0"/>
          </a:p>
        </p:txBody>
      </p:sp>
    </p:spTree>
    <p:extLst>
      <p:ext uri="{BB962C8B-B14F-4D97-AF65-F5344CB8AC3E}">
        <p14:creationId xmlns:p14="http://schemas.microsoft.com/office/powerpoint/2010/main" val="149814569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6CB5BE-CAD9-4873-A93F-EBD12B82FE32}"/>
              </a:ext>
            </a:extLst>
          </p:cNvPr>
          <p:cNvSpPr>
            <a:spLocks noGrp="1"/>
          </p:cNvSpPr>
          <p:nvPr>
            <p:ph type="title"/>
          </p:nvPr>
        </p:nvSpPr>
        <p:spPr/>
        <p:txBody>
          <a:bodyPr/>
          <a:lstStyle/>
          <a:p>
            <a:r>
              <a:rPr lang="en-US" dirty="0"/>
              <a:t>3 – Statements By The Prosecutor Count</a:t>
            </a:r>
          </a:p>
        </p:txBody>
      </p:sp>
      <p:sp>
        <p:nvSpPr>
          <p:cNvPr id="3" name="Content Placeholder 2">
            <a:extLst>
              <a:ext uri="{FF2B5EF4-FFF2-40B4-BE49-F238E27FC236}">
                <a16:creationId xmlns:a16="http://schemas.microsoft.com/office/drawing/2014/main" id="{E3291DED-865D-40E4-BC0D-F690AA58E320}"/>
              </a:ext>
            </a:extLst>
          </p:cNvPr>
          <p:cNvSpPr>
            <a:spLocks noGrp="1"/>
          </p:cNvSpPr>
          <p:nvPr>
            <p:ph sz="quarter" idx="13"/>
          </p:nvPr>
        </p:nvSpPr>
        <p:spPr/>
        <p:txBody>
          <a:bodyPr>
            <a:normAutofit/>
          </a:bodyPr>
          <a:lstStyle/>
          <a:p>
            <a:r>
              <a:rPr lang="en-US" dirty="0"/>
              <a:t>“Defendant will only serve 50% of his sentence.”</a:t>
            </a:r>
          </a:p>
          <a:p>
            <a:pPr lvl="1"/>
            <a:r>
              <a:rPr lang="en-US" dirty="0"/>
              <a:t>Reality – Defendant </a:t>
            </a:r>
            <a:r>
              <a:rPr lang="en-US" u="sng" dirty="0"/>
              <a:t>may</a:t>
            </a:r>
            <a:r>
              <a:rPr lang="en-US" dirty="0"/>
              <a:t> be </a:t>
            </a:r>
            <a:r>
              <a:rPr lang="en-US" u="sng" dirty="0"/>
              <a:t>eligible for parole</a:t>
            </a:r>
            <a:r>
              <a:rPr lang="en-US" dirty="0"/>
              <a:t> after serving 50% of sentence.</a:t>
            </a:r>
          </a:p>
          <a:p>
            <a:r>
              <a:rPr lang="en-US" dirty="0"/>
              <a:t>“Defendant will not be eligible for probation until he serves his minimum sentence of 5 years.”</a:t>
            </a:r>
          </a:p>
          <a:p>
            <a:pPr lvl="1"/>
            <a:r>
              <a:rPr lang="en-US" dirty="0"/>
              <a:t>Reality – Defendant may be eligible earlier depending on the crime</a:t>
            </a:r>
          </a:p>
          <a:p>
            <a:r>
              <a:rPr lang="en-US" dirty="0"/>
              <a:t>What happens if prosecutor makes promises/declarations on the record …..</a:t>
            </a:r>
          </a:p>
          <a:p>
            <a:endParaRPr lang="en-US" dirty="0"/>
          </a:p>
        </p:txBody>
      </p:sp>
    </p:spTree>
    <p:extLst>
      <p:ext uri="{BB962C8B-B14F-4D97-AF65-F5344CB8AC3E}">
        <p14:creationId xmlns:p14="http://schemas.microsoft.com/office/powerpoint/2010/main" val="241932832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A9DCC6-1CC4-4EED-9E7E-1616C3670B81}"/>
              </a:ext>
            </a:extLst>
          </p:cNvPr>
          <p:cNvSpPr>
            <a:spLocks noGrp="1"/>
          </p:cNvSpPr>
          <p:nvPr>
            <p:ph type="title"/>
          </p:nvPr>
        </p:nvSpPr>
        <p:spPr/>
        <p:txBody>
          <a:bodyPr/>
          <a:lstStyle/>
          <a:p>
            <a:r>
              <a:rPr lang="en-US" dirty="0"/>
              <a:t>4 – Do Not Ignore Letters By NDOC To The Court Regarding JOC Issues</a:t>
            </a:r>
          </a:p>
        </p:txBody>
      </p:sp>
      <p:sp>
        <p:nvSpPr>
          <p:cNvPr id="3" name="Content Placeholder 2">
            <a:extLst>
              <a:ext uri="{FF2B5EF4-FFF2-40B4-BE49-F238E27FC236}">
                <a16:creationId xmlns:a16="http://schemas.microsoft.com/office/drawing/2014/main" id="{46EF3A33-07C3-4859-9880-20957A6C5763}"/>
              </a:ext>
            </a:extLst>
          </p:cNvPr>
          <p:cNvSpPr>
            <a:spLocks noGrp="1"/>
          </p:cNvSpPr>
          <p:nvPr>
            <p:ph sz="quarter" idx="13"/>
          </p:nvPr>
        </p:nvSpPr>
        <p:spPr/>
        <p:txBody>
          <a:bodyPr/>
          <a:lstStyle/>
          <a:p>
            <a:r>
              <a:rPr lang="en-US" dirty="0"/>
              <a:t>NDOC sends letter only if there is a question of the legality of the sentence/sentence structure in the Judgment of Conviction</a:t>
            </a:r>
          </a:p>
          <a:p>
            <a:r>
              <a:rPr lang="en-US" dirty="0"/>
              <a:t>Prosecutor and defense counsel copied on those letters</a:t>
            </a:r>
          </a:p>
          <a:p>
            <a:r>
              <a:rPr lang="en-US" dirty="0"/>
              <a:t>What if the prosecutor does nothing?</a:t>
            </a:r>
          </a:p>
        </p:txBody>
      </p:sp>
    </p:spTree>
    <p:extLst>
      <p:ext uri="{BB962C8B-B14F-4D97-AF65-F5344CB8AC3E}">
        <p14:creationId xmlns:p14="http://schemas.microsoft.com/office/powerpoint/2010/main" val="323000154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A4A58F-4A6D-4B81-BF99-F22D2C573D7A}"/>
              </a:ext>
            </a:extLst>
          </p:cNvPr>
          <p:cNvSpPr>
            <a:spLocks noGrp="1"/>
          </p:cNvSpPr>
          <p:nvPr>
            <p:ph type="title"/>
          </p:nvPr>
        </p:nvSpPr>
        <p:spPr/>
        <p:txBody>
          <a:bodyPr/>
          <a:lstStyle/>
          <a:p>
            <a:r>
              <a:rPr lang="en-US" dirty="0"/>
              <a:t>5 – When In Doubt, Reach Out</a:t>
            </a:r>
          </a:p>
        </p:txBody>
      </p:sp>
      <p:sp>
        <p:nvSpPr>
          <p:cNvPr id="3" name="Content Placeholder 2">
            <a:extLst>
              <a:ext uri="{FF2B5EF4-FFF2-40B4-BE49-F238E27FC236}">
                <a16:creationId xmlns:a16="http://schemas.microsoft.com/office/drawing/2014/main" id="{C6A33E4A-BC1D-4AF5-BEBA-99115D6EE56E}"/>
              </a:ext>
            </a:extLst>
          </p:cNvPr>
          <p:cNvSpPr>
            <a:spLocks noGrp="1"/>
          </p:cNvSpPr>
          <p:nvPr>
            <p:ph sz="quarter" idx="13"/>
          </p:nvPr>
        </p:nvSpPr>
        <p:spPr/>
        <p:txBody>
          <a:bodyPr/>
          <a:lstStyle/>
          <a:p>
            <a:r>
              <a:rPr lang="en-US" dirty="0"/>
              <a:t>If want a specific sentence/time served, contact Offender Management Division (</a:t>
            </a:r>
            <a:r>
              <a:rPr lang="en-US" dirty="0" err="1"/>
              <a:t>OMD</a:t>
            </a:r>
            <a:r>
              <a:rPr lang="en-US" dirty="0"/>
              <a:t>) </a:t>
            </a:r>
          </a:p>
          <a:p>
            <a:r>
              <a:rPr lang="en-US" dirty="0"/>
              <a:t>If uncertain of PED/</a:t>
            </a:r>
            <a:r>
              <a:rPr lang="en-US" dirty="0" err="1"/>
              <a:t>PEXD</a:t>
            </a:r>
            <a:r>
              <a:rPr lang="en-US" dirty="0"/>
              <a:t>, contact OMD</a:t>
            </a:r>
          </a:p>
          <a:p>
            <a:r>
              <a:rPr lang="en-US" dirty="0"/>
              <a:t>If want to ensure which is the controlling sentence, contact OMD</a:t>
            </a:r>
          </a:p>
          <a:p>
            <a:r>
              <a:rPr lang="en-US" dirty="0"/>
              <a:t>OR contact the Attorney General’s Office</a:t>
            </a:r>
          </a:p>
        </p:txBody>
      </p:sp>
    </p:spTree>
    <p:extLst>
      <p:ext uri="{BB962C8B-B14F-4D97-AF65-F5344CB8AC3E}">
        <p14:creationId xmlns:p14="http://schemas.microsoft.com/office/powerpoint/2010/main" val="215877641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F35AB5-EEC0-4AD3-8BFA-5BA91852D379}"/>
              </a:ext>
            </a:extLst>
          </p:cNvPr>
          <p:cNvSpPr>
            <a:spLocks noGrp="1"/>
          </p:cNvSpPr>
          <p:nvPr>
            <p:ph type="title"/>
          </p:nvPr>
        </p:nvSpPr>
        <p:spPr/>
        <p:txBody>
          <a:bodyPr/>
          <a:lstStyle/>
          <a:p>
            <a:r>
              <a:rPr lang="en-US" dirty="0"/>
              <a:t>Example – Orlando Williams (8th JD)</a:t>
            </a:r>
          </a:p>
        </p:txBody>
      </p:sp>
      <p:sp>
        <p:nvSpPr>
          <p:cNvPr id="3" name="Content Placeholder 2">
            <a:extLst>
              <a:ext uri="{FF2B5EF4-FFF2-40B4-BE49-F238E27FC236}">
                <a16:creationId xmlns:a16="http://schemas.microsoft.com/office/drawing/2014/main" id="{4723C500-D55B-48B9-A30F-456FF1ED1251}"/>
              </a:ext>
            </a:extLst>
          </p:cNvPr>
          <p:cNvSpPr>
            <a:spLocks noGrp="1"/>
          </p:cNvSpPr>
          <p:nvPr>
            <p:ph sz="quarter" idx="13"/>
          </p:nvPr>
        </p:nvSpPr>
        <p:spPr>
          <a:xfrm>
            <a:off x="913774" y="1987296"/>
            <a:ext cx="10936850" cy="4184904"/>
          </a:xfrm>
        </p:spPr>
        <p:txBody>
          <a:bodyPr>
            <a:normAutofit fontScale="92500" lnSpcReduction="10000"/>
          </a:bodyPr>
          <a:lstStyle/>
          <a:p>
            <a:r>
              <a:rPr lang="en-US" dirty="0"/>
              <a:t>Imposed sentence:</a:t>
            </a:r>
          </a:p>
          <a:p>
            <a:pPr lvl="1"/>
            <a:r>
              <a:rPr lang="en-US" dirty="0"/>
              <a:t>Count 1 – Conspiracy, 12-36 mo				Count 7, Robbery, 32-84 mo, cc to Count 5</a:t>
            </a:r>
          </a:p>
          <a:p>
            <a:pPr lvl="1"/>
            <a:r>
              <a:rPr lang="en-US" dirty="0"/>
              <a:t>Count 2a, Robbery, 24-84 mo, cc to Count 1	Count 9, Conspiracy, 24-72 mo, </a:t>
            </a:r>
            <a:r>
              <a:rPr lang="en-US" b="1" u="sng" dirty="0"/>
              <a:t>CS</a:t>
            </a:r>
            <a:r>
              <a:rPr lang="en-US" dirty="0"/>
              <a:t> to Count 7</a:t>
            </a:r>
          </a:p>
          <a:p>
            <a:pPr lvl="1"/>
            <a:r>
              <a:rPr lang="en-US" dirty="0"/>
              <a:t>Count 2b, UDW, 12-60 mo, CS to Count 2a		Count 10a, Robbery, 34-84 mo, cc to Count 2</a:t>
            </a:r>
          </a:p>
          <a:p>
            <a:pPr lvl="1"/>
            <a:r>
              <a:rPr lang="en-US" dirty="0"/>
              <a:t>Count 3, Assault UDW, 12-36 mo, cc Count 2	Count 10b, UDW, 24-60 mo, CS to Count 10a</a:t>
            </a:r>
          </a:p>
          <a:p>
            <a:pPr lvl="1"/>
            <a:r>
              <a:rPr lang="en-US" dirty="0"/>
              <a:t>Count 4, Conspiracy, 12-36 mo, cc to Count 3	Count 11, Assault UDW, 12-36 mo, cc to Count 10</a:t>
            </a:r>
          </a:p>
          <a:p>
            <a:pPr lvl="1"/>
            <a:r>
              <a:rPr lang="en-US" dirty="0"/>
              <a:t>Count 5a, Robbery, 24-84 mo, </a:t>
            </a:r>
            <a:r>
              <a:rPr lang="en-US" b="1" u="sng" dirty="0"/>
              <a:t>CS</a:t>
            </a:r>
            <a:r>
              <a:rPr lang="en-US" dirty="0"/>
              <a:t> to Count 4	Count 12, Burglary poss firearm, 32-84 mo, cc to</a:t>
            </a:r>
          </a:p>
          <a:p>
            <a:pPr lvl="1"/>
            <a:r>
              <a:rPr lang="en-US" dirty="0"/>
              <a:t>Count 5b, UDW, 12-60 mo, CS to Count 5 			Count 11</a:t>
            </a:r>
          </a:p>
          <a:p>
            <a:pPr marL="457200" lvl="1" indent="0">
              <a:buNone/>
            </a:pPr>
            <a:endParaRPr lang="en-US" dirty="0"/>
          </a:p>
          <a:p>
            <a:pPr marL="457200" lvl="1" indent="0">
              <a:buNone/>
            </a:pPr>
            <a:r>
              <a:rPr lang="en-US" dirty="0"/>
              <a:t>CC = concurrent sentence						CS = consecutive sentence</a:t>
            </a:r>
          </a:p>
        </p:txBody>
      </p:sp>
    </p:spTree>
    <p:extLst>
      <p:ext uri="{BB962C8B-B14F-4D97-AF65-F5344CB8AC3E}">
        <p14:creationId xmlns:p14="http://schemas.microsoft.com/office/powerpoint/2010/main" val="145356787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87D71B-A953-4A39-BA20-BCEFD036C7BD}"/>
              </a:ext>
            </a:extLst>
          </p:cNvPr>
          <p:cNvSpPr>
            <a:spLocks noGrp="1"/>
          </p:cNvSpPr>
          <p:nvPr>
            <p:ph type="title"/>
          </p:nvPr>
        </p:nvSpPr>
        <p:spPr/>
        <p:txBody>
          <a:bodyPr/>
          <a:lstStyle/>
          <a:p>
            <a:r>
              <a:rPr lang="en-US" dirty="0"/>
              <a:t>What Happened? (cont’d)</a:t>
            </a:r>
          </a:p>
        </p:txBody>
      </p:sp>
      <p:sp>
        <p:nvSpPr>
          <p:cNvPr id="3" name="Content Placeholder 2">
            <a:extLst>
              <a:ext uri="{FF2B5EF4-FFF2-40B4-BE49-F238E27FC236}">
                <a16:creationId xmlns:a16="http://schemas.microsoft.com/office/drawing/2014/main" id="{4E2F50BC-C249-441B-9653-50B86BB28D6D}"/>
              </a:ext>
            </a:extLst>
          </p:cNvPr>
          <p:cNvSpPr>
            <a:spLocks noGrp="1"/>
          </p:cNvSpPr>
          <p:nvPr>
            <p:ph sz="quarter" idx="13"/>
          </p:nvPr>
        </p:nvSpPr>
        <p:spPr/>
        <p:txBody>
          <a:bodyPr/>
          <a:lstStyle/>
          <a:p>
            <a:r>
              <a:rPr lang="en-US" dirty="0"/>
              <a:t>Intent of the court and the parties following guilty plea = aggregate of 8 to 30 years (96 to 360 mo)</a:t>
            </a:r>
          </a:p>
          <a:p>
            <a:r>
              <a:rPr lang="en-US" dirty="0"/>
              <a:t>As sentenced = aggregate 7.33 to 20 years (88 to 240 mo)</a:t>
            </a:r>
          </a:p>
          <a:p>
            <a:r>
              <a:rPr lang="en-US" dirty="0"/>
              <a:t>NDOC calculation = aggregate 5.66 to 16 years (68 to 192 mo)</a:t>
            </a:r>
          </a:p>
        </p:txBody>
      </p:sp>
    </p:spTree>
    <p:extLst>
      <p:ext uri="{BB962C8B-B14F-4D97-AF65-F5344CB8AC3E}">
        <p14:creationId xmlns:p14="http://schemas.microsoft.com/office/powerpoint/2010/main" val="220036967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B6E3D3-1388-43AA-910E-54EBD5A5D9FF}"/>
              </a:ext>
            </a:extLst>
          </p:cNvPr>
          <p:cNvSpPr>
            <a:spLocks noGrp="1"/>
          </p:cNvSpPr>
          <p:nvPr>
            <p:ph type="title"/>
          </p:nvPr>
        </p:nvSpPr>
        <p:spPr/>
        <p:txBody>
          <a:bodyPr/>
          <a:lstStyle/>
          <a:p>
            <a:r>
              <a:rPr lang="en-US" i="1" dirty="0"/>
              <a:t>Thank you</a:t>
            </a:r>
          </a:p>
        </p:txBody>
      </p:sp>
      <p:sp>
        <p:nvSpPr>
          <p:cNvPr id="3" name="Content Placeholder 2">
            <a:extLst>
              <a:ext uri="{FF2B5EF4-FFF2-40B4-BE49-F238E27FC236}">
                <a16:creationId xmlns:a16="http://schemas.microsoft.com/office/drawing/2014/main" id="{D7B62056-3BD6-479D-B10E-C23AFB2AD972}"/>
              </a:ext>
            </a:extLst>
          </p:cNvPr>
          <p:cNvSpPr>
            <a:spLocks noGrp="1"/>
          </p:cNvSpPr>
          <p:nvPr>
            <p:ph sz="quarter" idx="13"/>
          </p:nvPr>
        </p:nvSpPr>
        <p:spPr>
          <a:xfrm>
            <a:off x="914087" y="2060449"/>
            <a:ext cx="10363826" cy="3802058"/>
          </a:xfrm>
        </p:spPr>
        <p:txBody>
          <a:bodyPr>
            <a:normAutofit fontScale="92500" lnSpcReduction="10000"/>
          </a:bodyPr>
          <a:lstStyle/>
          <a:p>
            <a:pPr marL="0" indent="0">
              <a:buNone/>
            </a:pPr>
            <a:r>
              <a:rPr lang="en-US" dirty="0"/>
              <a:t>Heather Procter</a:t>
            </a:r>
          </a:p>
          <a:p>
            <a:pPr marL="0" indent="0">
              <a:buNone/>
            </a:pPr>
            <a:r>
              <a:rPr lang="en-US" dirty="0"/>
              <a:t>Chief Deputy Attorney General					</a:t>
            </a:r>
            <a:r>
              <a:rPr lang="en-US" i="1" dirty="0"/>
              <a:t> Alternate contact</a:t>
            </a:r>
            <a:r>
              <a:rPr lang="en-US" dirty="0"/>
              <a:t>:</a:t>
            </a:r>
          </a:p>
          <a:p>
            <a:pPr marL="0" indent="0">
              <a:buNone/>
            </a:pPr>
            <a:r>
              <a:rPr lang="en-US" dirty="0"/>
              <a:t>Post-Conviction Division						Allison Herr</a:t>
            </a:r>
          </a:p>
          <a:p>
            <a:pPr marL="0" indent="0">
              <a:buNone/>
            </a:pPr>
            <a:r>
              <a:rPr lang="en-US" dirty="0"/>
              <a:t>(775) 684-1271									Senior Deputy Attorney General</a:t>
            </a:r>
          </a:p>
          <a:p>
            <a:pPr marL="0" indent="0">
              <a:buNone/>
            </a:pPr>
            <a:r>
              <a:rPr lang="en-US" dirty="0">
                <a:hlinkClick r:id="rId3"/>
              </a:rPr>
              <a:t>hprocter@ag.nv.gov</a:t>
            </a:r>
            <a:r>
              <a:rPr lang="en-US" dirty="0"/>
              <a:t> 							</a:t>
            </a:r>
            <a:r>
              <a:rPr lang="en-US" dirty="0">
                <a:hlinkClick r:id="rId4"/>
              </a:rPr>
              <a:t>aherr@ag.nv.gov</a:t>
            </a:r>
            <a:r>
              <a:rPr lang="en-US" dirty="0"/>
              <a:t> </a:t>
            </a:r>
          </a:p>
          <a:p>
            <a:pPr marL="0" indent="0">
              <a:buNone/>
            </a:pPr>
            <a:endParaRPr lang="en-US" dirty="0"/>
          </a:p>
          <a:p>
            <a:pPr marL="0" indent="0">
              <a:buNone/>
            </a:pPr>
            <a:r>
              <a:rPr lang="en-US" dirty="0"/>
              <a:t>Kristy Rodriguez, </a:t>
            </a:r>
            <a:r>
              <a:rPr lang="en-US" dirty="0" err="1"/>
              <a:t>OMD</a:t>
            </a:r>
            <a:r>
              <a:rPr lang="en-US" dirty="0"/>
              <a:t> Correctional Case Records Manager for Sentence Management</a:t>
            </a:r>
          </a:p>
          <a:p>
            <a:pPr marL="0" indent="0">
              <a:buNone/>
            </a:pPr>
            <a:r>
              <a:rPr lang="en-US" dirty="0"/>
              <a:t>(775) 977-5547; </a:t>
            </a:r>
            <a:r>
              <a:rPr lang="en-US" dirty="0">
                <a:hlinkClick r:id="rId5"/>
              </a:rPr>
              <a:t>kwinters@doc.nv.gov</a:t>
            </a:r>
            <a:r>
              <a:rPr lang="en-US" dirty="0"/>
              <a:t> </a:t>
            </a:r>
          </a:p>
          <a:p>
            <a:pPr marL="0" indent="0">
              <a:buNone/>
            </a:pPr>
            <a:endParaRPr lang="en-US" dirty="0"/>
          </a:p>
        </p:txBody>
      </p:sp>
    </p:spTree>
    <p:extLst>
      <p:ext uri="{BB962C8B-B14F-4D97-AF65-F5344CB8AC3E}">
        <p14:creationId xmlns:p14="http://schemas.microsoft.com/office/powerpoint/2010/main" val="62747735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CB5185-2CC7-4F08-A10E-EB9B578ED01A}"/>
              </a:ext>
            </a:extLst>
          </p:cNvPr>
          <p:cNvSpPr>
            <a:spLocks noGrp="1"/>
          </p:cNvSpPr>
          <p:nvPr>
            <p:ph type="title"/>
          </p:nvPr>
        </p:nvSpPr>
        <p:spPr/>
        <p:txBody>
          <a:bodyPr/>
          <a:lstStyle/>
          <a:p>
            <a:r>
              <a:rPr lang="en-US" dirty="0"/>
              <a:t>Definitions</a:t>
            </a:r>
          </a:p>
        </p:txBody>
      </p:sp>
      <p:sp>
        <p:nvSpPr>
          <p:cNvPr id="3" name="Content Placeholder 2">
            <a:extLst>
              <a:ext uri="{FF2B5EF4-FFF2-40B4-BE49-F238E27FC236}">
                <a16:creationId xmlns:a16="http://schemas.microsoft.com/office/drawing/2014/main" id="{0F0E66E5-B8E4-408B-9C3C-8B3E9EDFF0F2}"/>
              </a:ext>
            </a:extLst>
          </p:cNvPr>
          <p:cNvSpPr>
            <a:spLocks noGrp="1"/>
          </p:cNvSpPr>
          <p:nvPr>
            <p:ph sz="quarter" idx="13"/>
          </p:nvPr>
        </p:nvSpPr>
        <p:spPr/>
        <p:txBody>
          <a:bodyPr/>
          <a:lstStyle/>
          <a:p>
            <a:r>
              <a:rPr lang="en-US" dirty="0"/>
              <a:t>MIN = Minimum sentence imposed by the court</a:t>
            </a:r>
          </a:p>
          <a:p>
            <a:r>
              <a:rPr lang="en-US" dirty="0"/>
              <a:t>MAX = Maximum sentence imposed by the court</a:t>
            </a:r>
          </a:p>
          <a:p>
            <a:r>
              <a:rPr lang="en-US" dirty="0"/>
              <a:t>PED = Parole eligibility date (projected)</a:t>
            </a:r>
          </a:p>
          <a:p>
            <a:r>
              <a:rPr lang="en-US" dirty="0" err="1"/>
              <a:t>PEXD</a:t>
            </a:r>
            <a:r>
              <a:rPr lang="en-US" dirty="0"/>
              <a:t> = Projected expiration date</a:t>
            </a:r>
          </a:p>
        </p:txBody>
      </p:sp>
    </p:spTree>
    <p:extLst>
      <p:ext uri="{BB962C8B-B14F-4D97-AF65-F5344CB8AC3E}">
        <p14:creationId xmlns:p14="http://schemas.microsoft.com/office/powerpoint/2010/main" val="223120682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BD8F44-FD65-450E-B75F-0CE950514F58}"/>
              </a:ext>
            </a:extLst>
          </p:cNvPr>
          <p:cNvSpPr>
            <a:spLocks noGrp="1"/>
          </p:cNvSpPr>
          <p:nvPr>
            <p:ph type="title"/>
          </p:nvPr>
        </p:nvSpPr>
        <p:spPr/>
        <p:txBody>
          <a:bodyPr/>
          <a:lstStyle/>
          <a:p>
            <a:r>
              <a:rPr lang="en-US" dirty="0"/>
              <a:t>Credits Available To Nevada Inmates – </a:t>
            </a:r>
            <a:br>
              <a:rPr lang="en-US" dirty="0"/>
            </a:br>
            <a:r>
              <a:rPr lang="en-US" dirty="0"/>
              <a:t>Felony  Convictions</a:t>
            </a:r>
          </a:p>
        </p:txBody>
      </p:sp>
      <p:sp>
        <p:nvSpPr>
          <p:cNvPr id="3" name="Content Placeholder 2">
            <a:extLst>
              <a:ext uri="{FF2B5EF4-FFF2-40B4-BE49-F238E27FC236}">
                <a16:creationId xmlns:a16="http://schemas.microsoft.com/office/drawing/2014/main" id="{CF37C64D-61F2-4479-BF97-DD907EBF2E67}"/>
              </a:ext>
            </a:extLst>
          </p:cNvPr>
          <p:cNvSpPr>
            <a:spLocks noGrp="1"/>
          </p:cNvSpPr>
          <p:nvPr>
            <p:ph sz="quarter" idx="13"/>
          </p:nvPr>
        </p:nvSpPr>
        <p:spPr>
          <a:xfrm>
            <a:off x="1484310" y="2367092"/>
            <a:ext cx="9793289" cy="3424107"/>
          </a:xfrm>
        </p:spPr>
        <p:txBody>
          <a:bodyPr/>
          <a:lstStyle/>
          <a:p>
            <a:r>
              <a:rPr lang="en-US" dirty="0"/>
              <a:t>Day-for-day credit (FLAT)</a:t>
            </a:r>
          </a:p>
          <a:p>
            <a:pPr marL="0" indent="0">
              <a:buNone/>
            </a:pPr>
            <a:endParaRPr lang="en-US" dirty="0"/>
          </a:p>
          <a:p>
            <a:pPr marL="0" indent="0">
              <a:buNone/>
            </a:pPr>
            <a:r>
              <a:rPr lang="en-US" b="1" i="1" dirty="0"/>
              <a:t>Extra Credits</a:t>
            </a:r>
          </a:p>
          <a:p>
            <a:r>
              <a:rPr lang="en-US" dirty="0"/>
              <a:t>Good time credit (STAT)</a:t>
            </a:r>
          </a:p>
          <a:p>
            <a:r>
              <a:rPr lang="en-US" dirty="0"/>
              <a:t>Work credits</a:t>
            </a:r>
          </a:p>
          <a:p>
            <a:r>
              <a:rPr lang="en-US" dirty="0"/>
              <a:t>Merit credits (miscellaneous)</a:t>
            </a:r>
          </a:p>
        </p:txBody>
      </p:sp>
    </p:spTree>
    <p:extLst>
      <p:ext uri="{BB962C8B-B14F-4D97-AF65-F5344CB8AC3E}">
        <p14:creationId xmlns:p14="http://schemas.microsoft.com/office/powerpoint/2010/main" val="106426049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07AE3E-7B1F-46D3-A452-A6D7B33ADADF}"/>
              </a:ext>
            </a:extLst>
          </p:cNvPr>
          <p:cNvSpPr>
            <a:spLocks noGrp="1"/>
          </p:cNvSpPr>
          <p:nvPr>
            <p:ph type="title"/>
          </p:nvPr>
        </p:nvSpPr>
        <p:spPr/>
        <p:txBody>
          <a:bodyPr>
            <a:normAutofit/>
          </a:bodyPr>
          <a:lstStyle/>
          <a:p>
            <a:r>
              <a:rPr lang="en-US" dirty="0"/>
              <a:t>1 – Not All Inmates Receive Extra Credits</a:t>
            </a:r>
            <a:br>
              <a:rPr lang="en-US" dirty="0"/>
            </a:br>
            <a:r>
              <a:rPr lang="en-US" dirty="0"/>
              <a:t>(</a:t>
            </a:r>
            <a:r>
              <a:rPr lang="en-US" i="1" dirty="0"/>
              <a:t>see</a:t>
            </a:r>
            <a:r>
              <a:rPr lang="en-US" dirty="0"/>
              <a:t> NRS 209.4465(8))</a:t>
            </a:r>
          </a:p>
        </p:txBody>
      </p:sp>
      <p:sp>
        <p:nvSpPr>
          <p:cNvPr id="3" name="Content Placeholder 2">
            <a:extLst>
              <a:ext uri="{FF2B5EF4-FFF2-40B4-BE49-F238E27FC236}">
                <a16:creationId xmlns:a16="http://schemas.microsoft.com/office/drawing/2014/main" id="{F37ED826-5D3B-4713-9E68-BBD70471C6EA}"/>
              </a:ext>
            </a:extLst>
          </p:cNvPr>
          <p:cNvSpPr>
            <a:spLocks noGrp="1"/>
          </p:cNvSpPr>
          <p:nvPr>
            <p:ph sz="quarter" idx="13"/>
          </p:nvPr>
        </p:nvSpPr>
        <p:spPr>
          <a:xfrm>
            <a:off x="1048512" y="2948765"/>
            <a:ext cx="10936224" cy="3586147"/>
          </a:xfrm>
        </p:spPr>
        <p:txBody>
          <a:bodyPr>
            <a:normAutofit/>
          </a:bodyPr>
          <a:lstStyle/>
          <a:p>
            <a:pPr marL="0" marR="0" indent="228600" algn="just">
              <a:lnSpc>
                <a:spcPct val="115000"/>
              </a:lnSpc>
              <a:spcBef>
                <a:spcPts val="0"/>
              </a:spcBef>
              <a:spcAft>
                <a:spcPts val="0"/>
              </a:spcAft>
            </a:pPr>
            <a:endParaRPr lang="en-US" sz="18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0" marR="0" indent="0" algn="just">
              <a:lnSpc>
                <a:spcPct val="115000"/>
              </a:lnSpc>
              <a:spcBef>
                <a:spcPts val="0"/>
              </a:spcBef>
              <a:spcAft>
                <a:spcPts val="0"/>
              </a:spcAft>
              <a:buNone/>
            </a:pP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8. Credits earned pursuant to this section by an offender who has not been convicted of:</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171450" marR="0" indent="0" algn="just">
              <a:lnSpc>
                <a:spcPct val="115000"/>
              </a:lnSpc>
              <a:spcBef>
                <a:spcPts val="0"/>
              </a:spcBef>
              <a:spcAft>
                <a:spcPts val="0"/>
              </a:spcAft>
              <a:buNone/>
            </a:pP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(a) Any crime that is punishable as a felony involving the </a:t>
            </a:r>
            <a:r>
              <a:rPr lang="en-US" sz="1800" u="sng" dirty="0">
                <a:effectLst/>
                <a:latin typeface="Times New Roman" panose="02020603050405020304" pitchFamily="18" charset="0"/>
                <a:ea typeface="Times New Roman" panose="02020603050405020304" pitchFamily="18" charset="0"/>
                <a:cs typeface="Times New Roman" panose="02020603050405020304" pitchFamily="18" charset="0"/>
              </a:rPr>
              <a:t>use or threatened use of force or violence against the victim</a:t>
            </a: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171450" marR="0" indent="0" algn="just">
              <a:lnSpc>
                <a:spcPct val="115000"/>
              </a:lnSpc>
              <a:spcBef>
                <a:spcPts val="0"/>
              </a:spcBef>
              <a:spcAft>
                <a:spcPts val="0"/>
              </a:spcAft>
              <a:buNone/>
            </a:pP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(b) A </a:t>
            </a:r>
            <a:r>
              <a:rPr lang="en-US" sz="1800" u="sng" dirty="0">
                <a:effectLst/>
                <a:latin typeface="Times New Roman" panose="02020603050405020304" pitchFamily="18" charset="0"/>
                <a:ea typeface="Times New Roman" panose="02020603050405020304" pitchFamily="18" charset="0"/>
                <a:cs typeface="Times New Roman" panose="02020603050405020304" pitchFamily="18" charset="0"/>
              </a:rPr>
              <a:t>sexual offense</a:t>
            </a: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 that is punishable as a felony;</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171450" marR="0" indent="0" algn="just">
              <a:lnSpc>
                <a:spcPct val="115000"/>
              </a:lnSpc>
              <a:spcBef>
                <a:spcPts val="0"/>
              </a:spcBef>
              <a:spcAft>
                <a:spcPts val="0"/>
              </a:spcAft>
              <a:buNone/>
            </a:pP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(c) A violation of NRS 484.379, 484.3795 or 484.37955 that is punishable as a felony; or</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171450" marR="0" indent="0" algn="just">
              <a:lnSpc>
                <a:spcPct val="115000"/>
              </a:lnSpc>
              <a:spcBef>
                <a:spcPts val="0"/>
              </a:spcBef>
              <a:spcAft>
                <a:spcPts val="0"/>
              </a:spcAft>
              <a:buNone/>
            </a:pP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(d) A </a:t>
            </a:r>
            <a:r>
              <a:rPr lang="en-US" sz="1800" u="sng" dirty="0">
                <a:effectLst/>
                <a:latin typeface="Times New Roman" panose="02020603050405020304" pitchFamily="18" charset="0"/>
                <a:ea typeface="Times New Roman" panose="02020603050405020304" pitchFamily="18" charset="0"/>
                <a:cs typeface="Times New Roman" panose="02020603050405020304" pitchFamily="18" charset="0"/>
              </a:rPr>
              <a:t>category A or B felony</a:t>
            </a: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lgn="just">
              <a:lnSpc>
                <a:spcPct val="115000"/>
              </a:lnSpc>
              <a:spcBef>
                <a:spcPts val="0"/>
              </a:spcBef>
              <a:spcAft>
                <a:spcPts val="0"/>
              </a:spcAft>
              <a:buNone/>
            </a:pP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 apply to eligibility for parole and must be deducted from the minimum term imposed by the sentence until the offender becomes eligible for parole and must be deducted from the maximum term imposed by the sentence.</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a:p>
            <a:endParaRPr lang="en-US" dirty="0"/>
          </a:p>
        </p:txBody>
      </p:sp>
    </p:spTree>
    <p:extLst>
      <p:ext uri="{BB962C8B-B14F-4D97-AF65-F5344CB8AC3E}">
        <p14:creationId xmlns:p14="http://schemas.microsoft.com/office/powerpoint/2010/main" val="130272421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8C8AE4-A3CC-46A3-B40C-D0D69C8C2333}"/>
              </a:ext>
            </a:extLst>
          </p:cNvPr>
          <p:cNvSpPr>
            <a:spLocks noGrp="1"/>
          </p:cNvSpPr>
          <p:nvPr>
            <p:ph type="title"/>
          </p:nvPr>
        </p:nvSpPr>
        <p:spPr/>
        <p:txBody>
          <a:bodyPr>
            <a:normAutofit/>
          </a:bodyPr>
          <a:lstStyle/>
          <a:p>
            <a:r>
              <a:rPr lang="en-US" dirty="0"/>
              <a:t>NRS 209.4465(8) = </a:t>
            </a:r>
            <a:br>
              <a:rPr lang="en-US" dirty="0"/>
            </a:br>
            <a:r>
              <a:rPr lang="en-US" dirty="0"/>
              <a:t>Extra Credits Exception</a:t>
            </a:r>
          </a:p>
        </p:txBody>
      </p:sp>
      <p:sp>
        <p:nvSpPr>
          <p:cNvPr id="3" name="Content Placeholder 2">
            <a:extLst>
              <a:ext uri="{FF2B5EF4-FFF2-40B4-BE49-F238E27FC236}">
                <a16:creationId xmlns:a16="http://schemas.microsoft.com/office/drawing/2014/main" id="{27C1320F-0F21-4A75-8DC8-DBCAD64D302E}"/>
              </a:ext>
            </a:extLst>
          </p:cNvPr>
          <p:cNvSpPr>
            <a:spLocks noGrp="1"/>
          </p:cNvSpPr>
          <p:nvPr>
            <p:ph sz="quarter" idx="13"/>
          </p:nvPr>
        </p:nvSpPr>
        <p:spPr/>
        <p:txBody>
          <a:bodyPr/>
          <a:lstStyle/>
          <a:p>
            <a:r>
              <a:rPr lang="en-US" dirty="0"/>
              <a:t>NRS 209.4465(8) only applies to crimes </a:t>
            </a:r>
            <a:r>
              <a:rPr lang="en-US" u="sng" dirty="0"/>
              <a:t>committed</a:t>
            </a:r>
            <a:r>
              <a:rPr lang="en-US" dirty="0"/>
              <a:t> on or after July 1, 2007</a:t>
            </a:r>
          </a:p>
          <a:p>
            <a:r>
              <a:rPr lang="en-US" dirty="0"/>
              <a:t>Limits extra credits inmates may earn toward PED/PEXD</a:t>
            </a:r>
          </a:p>
          <a:p>
            <a:pPr lvl="1"/>
            <a:r>
              <a:rPr lang="en-US" dirty="0"/>
              <a:t>Use or threatened use of violence (includes attempt) against the </a:t>
            </a:r>
            <a:r>
              <a:rPr lang="en-US" u="sng" dirty="0"/>
              <a:t>victim</a:t>
            </a:r>
            <a:endParaRPr lang="en-US" dirty="0"/>
          </a:p>
          <a:p>
            <a:pPr lvl="1"/>
            <a:r>
              <a:rPr lang="en-US" dirty="0"/>
              <a:t>Sexual offenses</a:t>
            </a:r>
          </a:p>
          <a:p>
            <a:pPr lvl="1"/>
            <a:r>
              <a:rPr lang="en-US" dirty="0"/>
              <a:t>Category A and B felonies</a:t>
            </a:r>
          </a:p>
          <a:p>
            <a:r>
              <a:rPr lang="en-US" dirty="0"/>
              <a:t>NDOC relies only on final conviction, not original charges or pre-plea bargain</a:t>
            </a:r>
          </a:p>
        </p:txBody>
      </p:sp>
    </p:spTree>
    <p:extLst>
      <p:ext uri="{BB962C8B-B14F-4D97-AF65-F5344CB8AC3E}">
        <p14:creationId xmlns:p14="http://schemas.microsoft.com/office/powerpoint/2010/main" val="190917864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88A498-D2B4-4304-8C33-35FF21071993}"/>
              </a:ext>
            </a:extLst>
          </p:cNvPr>
          <p:cNvSpPr>
            <a:spLocks noGrp="1"/>
          </p:cNvSpPr>
          <p:nvPr>
            <p:ph type="title"/>
          </p:nvPr>
        </p:nvSpPr>
        <p:spPr/>
        <p:txBody>
          <a:bodyPr/>
          <a:lstStyle/>
          <a:p>
            <a:r>
              <a:rPr lang="en-US" dirty="0"/>
              <a:t>Examples</a:t>
            </a:r>
          </a:p>
        </p:txBody>
      </p:sp>
      <p:sp>
        <p:nvSpPr>
          <p:cNvPr id="3" name="Content Placeholder 2">
            <a:extLst>
              <a:ext uri="{FF2B5EF4-FFF2-40B4-BE49-F238E27FC236}">
                <a16:creationId xmlns:a16="http://schemas.microsoft.com/office/drawing/2014/main" id="{7A1DD13E-C87E-43C7-8B0D-DE7C839F5610}"/>
              </a:ext>
            </a:extLst>
          </p:cNvPr>
          <p:cNvSpPr>
            <a:spLocks noGrp="1"/>
          </p:cNvSpPr>
          <p:nvPr>
            <p:ph sz="quarter" idx="13"/>
          </p:nvPr>
        </p:nvSpPr>
        <p:spPr/>
        <p:txBody>
          <a:bodyPr/>
          <a:lstStyle/>
          <a:p>
            <a:r>
              <a:rPr lang="en-US" dirty="0"/>
              <a:t>Inmate convicted of 2021 crimes for:</a:t>
            </a:r>
          </a:p>
          <a:p>
            <a:pPr lvl="1"/>
            <a:r>
              <a:rPr lang="en-US" dirty="0"/>
              <a:t>Example 1 – Burglary, category B felony, 2-10 years</a:t>
            </a:r>
          </a:p>
          <a:p>
            <a:pPr lvl="1"/>
            <a:r>
              <a:rPr lang="en-US" dirty="0"/>
              <a:t>Example 2 – 4 counts of Grand Larceny, category C felony, 1-10 years each or</a:t>
            </a:r>
          </a:p>
          <a:p>
            <a:pPr marL="457200" lvl="1" indent="0">
              <a:buNone/>
            </a:pPr>
            <a:r>
              <a:rPr lang="en-US" dirty="0"/>
              <a:t>	aggregate 4-40 years</a:t>
            </a:r>
          </a:p>
        </p:txBody>
      </p:sp>
    </p:spTree>
    <p:extLst>
      <p:ext uri="{BB962C8B-B14F-4D97-AF65-F5344CB8AC3E}">
        <p14:creationId xmlns:p14="http://schemas.microsoft.com/office/powerpoint/2010/main" val="20439896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C1B78E-30A9-4422-BFF3-B13C9176D082}"/>
              </a:ext>
            </a:extLst>
          </p:cNvPr>
          <p:cNvSpPr>
            <a:spLocks noGrp="1"/>
          </p:cNvSpPr>
          <p:nvPr>
            <p:ph type="title"/>
          </p:nvPr>
        </p:nvSpPr>
        <p:spPr/>
        <p:txBody>
          <a:bodyPr/>
          <a:lstStyle/>
          <a:p>
            <a:r>
              <a:rPr lang="en-US" dirty="0"/>
              <a:t>2 – The Controlling Sentence Is Statutory</a:t>
            </a:r>
            <a:br>
              <a:rPr lang="en-US" dirty="0"/>
            </a:br>
            <a:r>
              <a:rPr lang="en-US" dirty="0"/>
              <a:t>(NRS 213.1213(1))</a:t>
            </a:r>
          </a:p>
        </p:txBody>
      </p:sp>
      <p:sp>
        <p:nvSpPr>
          <p:cNvPr id="3" name="Content Placeholder 2">
            <a:extLst>
              <a:ext uri="{FF2B5EF4-FFF2-40B4-BE49-F238E27FC236}">
                <a16:creationId xmlns:a16="http://schemas.microsoft.com/office/drawing/2014/main" id="{52C7F69E-4DD9-4B4F-80B2-A041D0428066}"/>
              </a:ext>
            </a:extLst>
          </p:cNvPr>
          <p:cNvSpPr>
            <a:spLocks noGrp="1"/>
          </p:cNvSpPr>
          <p:nvPr>
            <p:ph sz="quarter" idx="13"/>
          </p:nvPr>
        </p:nvSpPr>
        <p:spPr>
          <a:xfrm>
            <a:off x="1304544" y="2438398"/>
            <a:ext cx="10198480" cy="3733801"/>
          </a:xfrm>
        </p:spPr>
        <p:txBody>
          <a:bodyPr/>
          <a:lstStyle/>
          <a:p>
            <a:pPr marL="0" indent="0">
              <a:buNone/>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1. If a prisoner is sentenced pursuant to NRS 176.035 to serve two or more concurrent sentences, whether or not the sentences are identical in length or other characteristics, eligibility for parole from any of the concurrent sentences must be based on the </a:t>
            </a:r>
            <a:r>
              <a:rPr lang="en-US" sz="1800" u="sng" dirty="0">
                <a:effectLst/>
                <a:latin typeface="Times New Roman" panose="02020603050405020304" pitchFamily="18" charset="0"/>
                <a:ea typeface="Calibri" panose="020F0502020204030204" pitchFamily="34" charset="0"/>
                <a:cs typeface="Times New Roman" panose="02020603050405020304" pitchFamily="18" charset="0"/>
              </a:rPr>
              <a:t>sentence which requires the longest period before the prisoner is eligible for parole</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en-US" dirty="0"/>
          </a:p>
        </p:txBody>
      </p:sp>
    </p:spTree>
    <p:extLst>
      <p:ext uri="{BB962C8B-B14F-4D97-AF65-F5344CB8AC3E}">
        <p14:creationId xmlns:p14="http://schemas.microsoft.com/office/powerpoint/2010/main" val="135890739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6F7457-0E9A-4575-8B62-AB3AF953B0B7}"/>
              </a:ext>
            </a:extLst>
          </p:cNvPr>
          <p:cNvSpPr>
            <a:spLocks noGrp="1"/>
          </p:cNvSpPr>
          <p:nvPr>
            <p:ph type="title"/>
          </p:nvPr>
        </p:nvSpPr>
        <p:spPr/>
        <p:txBody>
          <a:bodyPr/>
          <a:lstStyle/>
          <a:p>
            <a:r>
              <a:rPr lang="en-US" dirty="0"/>
              <a:t>How It Works</a:t>
            </a:r>
          </a:p>
        </p:txBody>
      </p:sp>
      <p:sp>
        <p:nvSpPr>
          <p:cNvPr id="3" name="Content Placeholder 2">
            <a:extLst>
              <a:ext uri="{FF2B5EF4-FFF2-40B4-BE49-F238E27FC236}">
                <a16:creationId xmlns:a16="http://schemas.microsoft.com/office/drawing/2014/main" id="{01B20844-C32A-4BF0-A255-2EFA8B4FFCCF}"/>
              </a:ext>
            </a:extLst>
          </p:cNvPr>
          <p:cNvSpPr>
            <a:spLocks noGrp="1"/>
          </p:cNvSpPr>
          <p:nvPr>
            <p:ph sz="quarter" idx="13"/>
          </p:nvPr>
        </p:nvSpPr>
        <p:spPr>
          <a:xfrm>
            <a:off x="913774" y="2081464"/>
            <a:ext cx="10363826" cy="3709736"/>
          </a:xfrm>
        </p:spPr>
        <p:txBody>
          <a:bodyPr/>
          <a:lstStyle/>
          <a:p>
            <a:r>
              <a:rPr lang="en-US" dirty="0"/>
              <a:t>Controlling sentence is the longest concurrent sentence</a:t>
            </a:r>
          </a:p>
          <a:p>
            <a:r>
              <a:rPr lang="en-US" dirty="0"/>
              <a:t>Inmate will not appear before Parole Board until PED on controlling sentence</a:t>
            </a:r>
          </a:p>
          <a:p>
            <a:r>
              <a:rPr lang="en-US" dirty="0"/>
              <a:t>Does not matter the type of crime, only the sentence received</a:t>
            </a:r>
          </a:p>
          <a:p>
            <a:r>
              <a:rPr lang="en-US" dirty="0"/>
              <a:t>If expire shorter concurrent sentence, will start any consecutive sentence to </a:t>
            </a:r>
            <a:r>
              <a:rPr lang="en-US" u="sng" dirty="0"/>
              <a:t>that</a:t>
            </a:r>
            <a:r>
              <a:rPr lang="en-US" dirty="0"/>
              <a:t> sentence</a:t>
            </a:r>
          </a:p>
        </p:txBody>
      </p:sp>
    </p:spTree>
    <p:extLst>
      <p:ext uri="{BB962C8B-B14F-4D97-AF65-F5344CB8AC3E}">
        <p14:creationId xmlns:p14="http://schemas.microsoft.com/office/powerpoint/2010/main" val="236342411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056F81-CC60-405A-8AC4-7A50E6077752}"/>
              </a:ext>
            </a:extLst>
          </p:cNvPr>
          <p:cNvSpPr>
            <a:spLocks noGrp="1"/>
          </p:cNvSpPr>
          <p:nvPr>
            <p:ph type="title"/>
          </p:nvPr>
        </p:nvSpPr>
        <p:spPr/>
        <p:txBody>
          <a:bodyPr/>
          <a:lstStyle/>
          <a:p>
            <a:r>
              <a:rPr lang="en-US" dirty="0"/>
              <a:t>Example</a:t>
            </a:r>
          </a:p>
        </p:txBody>
      </p:sp>
      <p:sp>
        <p:nvSpPr>
          <p:cNvPr id="3" name="Content Placeholder 2">
            <a:extLst>
              <a:ext uri="{FF2B5EF4-FFF2-40B4-BE49-F238E27FC236}">
                <a16:creationId xmlns:a16="http://schemas.microsoft.com/office/drawing/2014/main" id="{3BE0ABB2-3987-4C22-8500-2D9B9E3DE2E3}"/>
              </a:ext>
            </a:extLst>
          </p:cNvPr>
          <p:cNvSpPr>
            <a:spLocks noGrp="1"/>
          </p:cNvSpPr>
          <p:nvPr>
            <p:ph sz="quarter" idx="13"/>
          </p:nvPr>
        </p:nvSpPr>
        <p:spPr/>
        <p:txBody>
          <a:bodyPr/>
          <a:lstStyle/>
          <a:p>
            <a:r>
              <a:rPr lang="en-US" dirty="0"/>
              <a:t>Inmate convicted of:</a:t>
            </a:r>
          </a:p>
          <a:p>
            <a:pPr lvl="1"/>
            <a:r>
              <a:rPr lang="en-US" dirty="0"/>
              <a:t>Count 1 – Kidnapping w/o </a:t>
            </a:r>
            <a:r>
              <a:rPr lang="en-US" dirty="0" err="1"/>
              <a:t>SBH</a:t>
            </a:r>
            <a:r>
              <a:rPr lang="en-US" dirty="0"/>
              <a:t>, category B, 5 years to life</a:t>
            </a:r>
          </a:p>
          <a:p>
            <a:pPr lvl="1"/>
            <a:r>
              <a:rPr lang="en-US" dirty="0"/>
              <a:t>Count 2 – Theft $1,200-$5,000, category D, 1 to 4 years </a:t>
            </a:r>
            <a:r>
              <a:rPr lang="en-US" b="1" u="sng" dirty="0"/>
              <a:t>concurrent</a:t>
            </a:r>
            <a:r>
              <a:rPr lang="en-US" dirty="0"/>
              <a:t> to Count 1</a:t>
            </a:r>
          </a:p>
          <a:p>
            <a:pPr lvl="1"/>
            <a:r>
              <a:rPr lang="en-US" dirty="0"/>
              <a:t>Count 3 – Burglary, category B, 7 to 15 years </a:t>
            </a:r>
            <a:r>
              <a:rPr lang="en-US" b="1" u="sng" dirty="0"/>
              <a:t>consecutive</a:t>
            </a:r>
            <a:r>
              <a:rPr lang="en-US" dirty="0"/>
              <a:t> to Count 2</a:t>
            </a:r>
          </a:p>
        </p:txBody>
      </p:sp>
    </p:spTree>
    <p:extLst>
      <p:ext uri="{BB962C8B-B14F-4D97-AF65-F5344CB8AC3E}">
        <p14:creationId xmlns:p14="http://schemas.microsoft.com/office/powerpoint/2010/main" val="2156703719"/>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Parallax">
  <a:themeElements>
    <a:clrScheme name="Parallax">
      <a:dk1>
        <a:sysClr val="windowText" lastClr="000000"/>
      </a:dk1>
      <a:lt1>
        <a:sysClr val="window" lastClr="FFFFFF"/>
      </a:lt1>
      <a:dk2>
        <a:srgbClr val="212121"/>
      </a:dk2>
      <a:lt2>
        <a:srgbClr val="CDD0D1"/>
      </a:lt2>
      <a:accent1>
        <a:srgbClr val="30ACEC"/>
      </a:accent1>
      <a:accent2>
        <a:srgbClr val="80C34F"/>
      </a:accent2>
      <a:accent3>
        <a:srgbClr val="E29D3E"/>
      </a:accent3>
      <a:accent4>
        <a:srgbClr val="D64A3B"/>
      </a:accent4>
      <a:accent5>
        <a:srgbClr val="D64787"/>
      </a:accent5>
      <a:accent6>
        <a:srgbClr val="A666E1"/>
      </a:accent6>
      <a:hlink>
        <a:srgbClr val="3085ED"/>
      </a:hlink>
      <a:folHlink>
        <a:srgbClr val="82B6F4"/>
      </a:folHlink>
    </a:clrScheme>
    <a:fontScheme name="Parallax">
      <a:maj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rallax">
      <a:fillStyleLst>
        <a:solidFill>
          <a:schemeClr val="phClr"/>
        </a:solidFill>
        <a:gradFill rotWithShape="1">
          <a:gsLst>
            <a:gs pos="0">
              <a:schemeClr val="phClr">
                <a:tint val="60000"/>
                <a:lumMod val="104000"/>
              </a:schemeClr>
            </a:gs>
            <a:gs pos="100000">
              <a:schemeClr val="phClr">
                <a:tint val="84000"/>
              </a:schemeClr>
            </a:gs>
          </a:gsLst>
          <a:lin ang="5400000" scaled="0"/>
        </a:gradFill>
        <a:gradFill rotWithShape="1">
          <a:gsLst>
            <a:gs pos="0">
              <a:schemeClr val="phClr">
                <a:tint val="96000"/>
                <a:lumMod val="102000"/>
              </a:schemeClr>
            </a:gs>
            <a:gs pos="100000">
              <a:schemeClr val="phClr">
                <a:shade val="88000"/>
                <a:lumMod val="94000"/>
              </a:schemeClr>
            </a:gs>
          </a:gsLst>
          <a:path path="circle">
            <a:fillToRect l="50000" t="100000" r="100000" b="50000"/>
          </a:path>
        </a:gradFill>
      </a:fillStyleLst>
      <a:lnStyleLst>
        <a:ln w="9525" cap="rnd" cmpd="sng" algn="ctr">
          <a:solidFill>
            <a:schemeClr val="phClr">
              <a:tint val="6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reflection blurRad="12700" stA="26000" endPos="32000" dist="12700" dir="5400000" sy="-100000" rotWithShape="0"/>
          </a:effectLst>
        </a:effectStyle>
        <a:effectStyle>
          <a:effectLst>
            <a:outerShdw blurRad="38100" dist="25400" dir="5400000" rotWithShape="0">
              <a:srgbClr val="000000">
                <a:alpha val="64000"/>
              </a:srgbClr>
            </a:outerShdw>
          </a:effectLst>
          <a:scene3d>
            <a:camera prst="orthographicFront">
              <a:rot lat="0" lon="0" rev="0"/>
            </a:camera>
            <a:lightRig rig="threePt" dir="tl">
              <a:rot lat="0" lon="0" rev="1200000"/>
            </a:lightRig>
          </a:scene3d>
          <a:sp3d>
            <a:bevelT w="25400" h="12700"/>
          </a:sp3d>
        </a:effectStyle>
      </a:effectStyleLst>
      <a:bgFillStyleLst>
        <a:solidFill>
          <a:schemeClr val="phClr"/>
        </a:solidFill>
        <a:gradFill rotWithShape="1">
          <a:gsLst>
            <a:gs pos="0">
              <a:schemeClr val="phClr">
                <a:tint val="90000"/>
                <a:lumMod val="110000"/>
              </a:schemeClr>
            </a:gs>
            <a:gs pos="100000">
              <a:schemeClr val="phClr">
                <a:shade val="64000"/>
                <a:lumMod val="98000"/>
              </a:schemeClr>
            </a:gs>
          </a:gsLst>
          <a:lin ang="5400000" scaled="0"/>
        </a:gradFill>
        <a:blipFill rotWithShape="1">
          <a:blip xmlns:r="http://schemas.openxmlformats.org/officeDocument/2006/relationships" r:embed="rId1">
            <a:duotone>
              <a:schemeClr val="phClr">
                <a:shade val="76000"/>
                <a:satMod val="180000"/>
              </a:schemeClr>
              <a:schemeClr val="phClr">
                <a:tint val="80000"/>
                <a:satMod val="120000"/>
                <a:lumMod val="180000"/>
              </a:schemeClr>
            </a:duotone>
          </a:blip>
          <a:stretch/>
        </a:blipFill>
      </a:bgFillStyleLst>
    </a:fmtScheme>
  </a:themeElements>
  <a:objectDefaults/>
  <a:extraClrSchemeLst/>
  <a:extLst>
    <a:ext uri="{05A4C25C-085E-4340-85A3-A5531E510DB2}">
      <thm15:themeFamily xmlns:thm15="http://schemas.microsoft.com/office/thememl/2012/main" name="Parallax" id="{3388167B-A2EB-4685-9635-1831D9AEF8C4}" vid="{4F7A876A-7598-49CA-AFC8-8EDA2551E4A7}"/>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Parallax</Template>
  <TotalTime>244</TotalTime>
  <Words>2129</Words>
  <Application>Microsoft Office PowerPoint</Application>
  <PresentationFormat>Widescreen</PresentationFormat>
  <Paragraphs>210</Paragraphs>
  <Slides>15</Slides>
  <Notes>15</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15</vt:i4>
      </vt:variant>
    </vt:vector>
  </HeadingPairs>
  <TitlesOfParts>
    <vt:vector size="20" baseType="lpstr">
      <vt:lpstr>Arial</vt:lpstr>
      <vt:lpstr>Calibri</vt:lpstr>
      <vt:lpstr>Corbel</vt:lpstr>
      <vt:lpstr>Times New Roman</vt:lpstr>
      <vt:lpstr>Parallax</vt:lpstr>
      <vt:lpstr>Top 5 Sentence Credit Issues  Every Prosecutor Should Know</vt:lpstr>
      <vt:lpstr>Definitions</vt:lpstr>
      <vt:lpstr>Credits Available To Nevada Inmates –  Felony  Convictions</vt:lpstr>
      <vt:lpstr>1 – Not All Inmates Receive Extra Credits (see NRS 209.4465(8))</vt:lpstr>
      <vt:lpstr>NRS 209.4465(8) =  Extra Credits Exception</vt:lpstr>
      <vt:lpstr>Examples</vt:lpstr>
      <vt:lpstr>2 – The Controlling Sentence Is Statutory (NRS 213.1213(1))</vt:lpstr>
      <vt:lpstr>How It Works</vt:lpstr>
      <vt:lpstr>Example</vt:lpstr>
      <vt:lpstr>3 – Statements By The Prosecutor Count</vt:lpstr>
      <vt:lpstr>4 – Do Not Ignore Letters By NDOC To The Court Regarding JOC Issues</vt:lpstr>
      <vt:lpstr>5 – When In Doubt, Reach Out</vt:lpstr>
      <vt:lpstr>Example – Orlando Williams (8th JD)</vt:lpstr>
      <vt:lpstr>What Happened? (cont’d)</vt:lpstr>
      <vt:lpstr>Thank you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Heather D. Procter</dc:creator>
  <cp:lastModifiedBy>Heather D. Procter</cp:lastModifiedBy>
  <cp:revision>124</cp:revision>
  <cp:lastPrinted>2022-04-19T19:49:07Z</cp:lastPrinted>
  <dcterms:created xsi:type="dcterms:W3CDTF">2022-04-11T20:05:16Z</dcterms:created>
  <dcterms:modified xsi:type="dcterms:W3CDTF">2022-04-19T19:49:25Z</dcterms:modified>
</cp:coreProperties>
</file>